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30"/>
  </p:notesMasterIdLst>
  <p:handoutMasterIdLst>
    <p:handoutMasterId r:id="rId31"/>
  </p:handoutMasterIdLst>
  <p:sldIdLst>
    <p:sldId id="497" r:id="rId7"/>
    <p:sldId id="498" r:id="rId8"/>
    <p:sldId id="532" r:id="rId9"/>
    <p:sldId id="580" r:id="rId10"/>
    <p:sldId id="588" r:id="rId11"/>
    <p:sldId id="581" r:id="rId12"/>
    <p:sldId id="582" r:id="rId13"/>
    <p:sldId id="592" r:id="rId14"/>
    <p:sldId id="593" r:id="rId15"/>
    <p:sldId id="585" r:id="rId16"/>
    <p:sldId id="549" r:id="rId17"/>
    <p:sldId id="583" r:id="rId18"/>
    <p:sldId id="589" r:id="rId19"/>
    <p:sldId id="590" r:id="rId20"/>
    <p:sldId id="539" r:id="rId21"/>
    <p:sldId id="584" r:id="rId22"/>
    <p:sldId id="540" r:id="rId23"/>
    <p:sldId id="586" r:id="rId24"/>
    <p:sldId id="594" r:id="rId25"/>
    <p:sldId id="587" r:id="rId26"/>
    <p:sldId id="595" r:id="rId27"/>
    <p:sldId id="596" r:id="rId28"/>
    <p:sldId id="518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pherd, Syreeta" initials="SS" lastIdx="2" clrIdx="0"/>
  <p:cmAuthor id="1" name="Triplett, Carrie A" initials="TC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24"/>
    <a:srgbClr val="052049"/>
    <a:srgbClr val="90BD31"/>
    <a:srgbClr val="18A3AC"/>
    <a:srgbClr val="EC1848"/>
    <a:srgbClr val="FFE74D"/>
    <a:srgbClr val="178CCB"/>
    <a:srgbClr val="000000"/>
    <a:srgbClr val="E8E7DE"/>
    <a:srgbClr val="F5F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3" autoAdjust="0"/>
    <p:restoredTop sz="98241" autoAdjust="0"/>
  </p:normalViewPr>
  <p:slideViewPr>
    <p:cSldViewPr snapToGrid="0" showGuides="1">
      <p:cViewPr>
        <p:scale>
          <a:sx n="75" d="100"/>
          <a:sy n="75" d="100"/>
        </p:scale>
        <p:origin x="-2736" y="-107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3936"/>
    </p:cViewPr>
  </p:sorterViewPr>
  <p:notesViewPr>
    <p:cSldViewPr snapToGrid="0">
      <p:cViewPr varScale="1">
        <p:scale>
          <a:sx n="52" d="100"/>
          <a:sy n="52" d="100"/>
        </p:scale>
        <p:origin x="-2760" y="-75"/>
      </p:cViewPr>
      <p:guideLst>
        <p:guide orient="horz" pos="2592"/>
        <p:guide orient="horz" pos="5542"/>
        <p:guide orient="horz" pos="5777"/>
        <p:guide pos="293"/>
        <p:guide pos="4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Initial</c:v>
                </c:pt>
              </c:strCache>
            </c:strRef>
          </c:tx>
          <c:invertIfNegative val="0"/>
          <c:cat>
            <c:strRef>
              <c:f>Sheet2!$A$2:$A$10</c:f>
              <c:strCache>
                <c:ptCount val="9"/>
                <c:pt idx="0">
                  <c:v>June 2014</c:v>
                </c:pt>
                <c:pt idx="1">
                  <c:v>July 2014</c:v>
                </c:pt>
                <c:pt idx="2">
                  <c:v>August 2014</c:v>
                </c:pt>
                <c:pt idx="3">
                  <c:v>June 2015</c:v>
                </c:pt>
                <c:pt idx="4">
                  <c:v>July 2015</c:v>
                </c:pt>
                <c:pt idx="5">
                  <c:v>August 2015</c:v>
                </c:pt>
                <c:pt idx="6">
                  <c:v>June 2016</c:v>
                </c:pt>
                <c:pt idx="7">
                  <c:v>July 2016</c:v>
                </c:pt>
                <c:pt idx="8">
                  <c:v>August 2016</c:v>
                </c:pt>
              </c:strCache>
            </c:strRef>
          </c:cat>
          <c:val>
            <c:numRef>
              <c:f>Sheet2!$B$2:$B$10</c:f>
              <c:numCache>
                <c:formatCode>General</c:formatCode>
                <c:ptCount val="9"/>
                <c:pt idx="0">
                  <c:v>155</c:v>
                </c:pt>
                <c:pt idx="1">
                  <c:v>103</c:v>
                </c:pt>
                <c:pt idx="2">
                  <c:v>38</c:v>
                </c:pt>
                <c:pt idx="3">
                  <c:v>135</c:v>
                </c:pt>
                <c:pt idx="4">
                  <c:v>121</c:v>
                </c:pt>
                <c:pt idx="5">
                  <c:v>111</c:v>
                </c:pt>
                <c:pt idx="6">
                  <c:v>147</c:v>
                </c:pt>
                <c:pt idx="7">
                  <c:v>113</c:v>
                </c:pt>
                <c:pt idx="8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Re-App</c:v>
                </c:pt>
              </c:strCache>
            </c:strRef>
          </c:tx>
          <c:invertIfNegative val="0"/>
          <c:cat>
            <c:strRef>
              <c:f>Sheet2!$A$2:$A$10</c:f>
              <c:strCache>
                <c:ptCount val="9"/>
                <c:pt idx="0">
                  <c:v>June 2014</c:v>
                </c:pt>
                <c:pt idx="1">
                  <c:v>July 2014</c:v>
                </c:pt>
                <c:pt idx="2">
                  <c:v>August 2014</c:v>
                </c:pt>
                <c:pt idx="3">
                  <c:v>June 2015</c:v>
                </c:pt>
                <c:pt idx="4">
                  <c:v>July 2015</c:v>
                </c:pt>
                <c:pt idx="5">
                  <c:v>August 2015</c:v>
                </c:pt>
                <c:pt idx="6">
                  <c:v>June 2016</c:v>
                </c:pt>
                <c:pt idx="7">
                  <c:v>July 2016</c:v>
                </c:pt>
                <c:pt idx="8">
                  <c:v>August 2016</c:v>
                </c:pt>
              </c:strCache>
            </c:strRef>
          </c:cat>
          <c:val>
            <c:numRef>
              <c:f>Sheet2!$C$2:$C$10</c:f>
              <c:numCache>
                <c:formatCode>General</c:formatCode>
                <c:ptCount val="9"/>
                <c:pt idx="0">
                  <c:v>95</c:v>
                </c:pt>
                <c:pt idx="1">
                  <c:v>125</c:v>
                </c:pt>
                <c:pt idx="2">
                  <c:v>12</c:v>
                </c:pt>
                <c:pt idx="3">
                  <c:v>141</c:v>
                </c:pt>
                <c:pt idx="4">
                  <c:v>104</c:v>
                </c:pt>
                <c:pt idx="5">
                  <c:v>120</c:v>
                </c:pt>
                <c:pt idx="6">
                  <c:v>171</c:v>
                </c:pt>
                <c:pt idx="7">
                  <c:v>138</c:v>
                </c:pt>
                <c:pt idx="8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96576"/>
        <c:axId val="39264640"/>
      </c:barChart>
      <c:catAx>
        <c:axId val="3629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39264640"/>
        <c:crosses val="autoZero"/>
        <c:auto val="1"/>
        <c:lblAlgn val="ctr"/>
        <c:lblOffset val="100"/>
        <c:noMultiLvlLbl val="0"/>
      </c:catAx>
      <c:valAx>
        <c:axId val="3926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96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Initial Processing Time</c:v>
          </c:tx>
          <c:invertIfNegative val="0"/>
          <c:trendline>
            <c:spPr>
              <a:ln w="25400" cmpd="sng">
                <a:solidFill>
                  <a:schemeClr val="bg2">
                    <a:lumMod val="10000"/>
                  </a:schemeClr>
                </a:solidFill>
              </a:ln>
            </c:spPr>
            <c:trendlineType val="power"/>
            <c:dispRSqr val="0"/>
            <c:dispEq val="0"/>
          </c:trendline>
          <c:cat>
            <c:strRef>
              <c:f>Sheet2!$A$5:$A$10</c:f>
              <c:strCache>
                <c:ptCount val="6"/>
                <c:pt idx="0">
                  <c:v>June 2015</c:v>
                </c:pt>
                <c:pt idx="1">
                  <c:v>July 2015</c:v>
                </c:pt>
                <c:pt idx="2">
                  <c:v>August 2015</c:v>
                </c:pt>
                <c:pt idx="3">
                  <c:v>June 2016</c:v>
                </c:pt>
                <c:pt idx="4">
                  <c:v>July 2016</c:v>
                </c:pt>
                <c:pt idx="5">
                  <c:v>August 2016</c:v>
                </c:pt>
              </c:strCache>
            </c:strRef>
          </c:cat>
          <c:val>
            <c:numRef>
              <c:f>Sheet2!$D$5:$D$10</c:f>
              <c:numCache>
                <c:formatCode>General</c:formatCode>
                <c:ptCount val="6"/>
                <c:pt idx="0">
                  <c:v>53.82</c:v>
                </c:pt>
                <c:pt idx="1">
                  <c:v>57.38</c:v>
                </c:pt>
                <c:pt idx="2">
                  <c:v>46.02</c:v>
                </c:pt>
                <c:pt idx="3">
                  <c:v>23.92</c:v>
                </c:pt>
                <c:pt idx="4">
                  <c:v>21.61</c:v>
                </c:pt>
                <c:pt idx="5">
                  <c:v>20.18</c:v>
                </c:pt>
              </c:numCache>
            </c:numRef>
          </c:val>
        </c:ser>
        <c:ser>
          <c:idx val="3"/>
          <c:order val="1"/>
          <c:tx>
            <c:v>Re-App Processing Time</c:v>
          </c:tx>
          <c:invertIfNegative val="0"/>
          <c:cat>
            <c:strRef>
              <c:f>Sheet2!$A$5:$A$10</c:f>
              <c:strCache>
                <c:ptCount val="6"/>
                <c:pt idx="0">
                  <c:v>June 2015</c:v>
                </c:pt>
                <c:pt idx="1">
                  <c:v>July 2015</c:v>
                </c:pt>
                <c:pt idx="2">
                  <c:v>August 2015</c:v>
                </c:pt>
                <c:pt idx="3">
                  <c:v>June 2016</c:v>
                </c:pt>
                <c:pt idx="4">
                  <c:v>July 2016</c:v>
                </c:pt>
                <c:pt idx="5">
                  <c:v>August 2016</c:v>
                </c:pt>
              </c:strCache>
            </c:strRef>
          </c:cat>
          <c:val>
            <c:numRef>
              <c:f>Sheet2!$E$5:$E$10</c:f>
              <c:numCache>
                <c:formatCode>General</c:formatCode>
                <c:ptCount val="6"/>
                <c:pt idx="0">
                  <c:v>36.590000000000003</c:v>
                </c:pt>
                <c:pt idx="1">
                  <c:v>32.33</c:v>
                </c:pt>
                <c:pt idx="2">
                  <c:v>35.89</c:v>
                </c:pt>
                <c:pt idx="3">
                  <c:v>12.86</c:v>
                </c:pt>
                <c:pt idx="4">
                  <c:v>10.92</c:v>
                </c:pt>
                <c:pt idx="5">
                  <c:v>9.83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44512"/>
        <c:axId val="40554496"/>
      </c:barChart>
      <c:catAx>
        <c:axId val="40544512"/>
        <c:scaling>
          <c:orientation val="minMax"/>
        </c:scaling>
        <c:delete val="0"/>
        <c:axPos val="b"/>
        <c:majorTickMark val="out"/>
        <c:minorTickMark val="none"/>
        <c:tickLblPos val="nextTo"/>
        <c:crossAx val="40554496"/>
        <c:crosses val="autoZero"/>
        <c:auto val="1"/>
        <c:lblAlgn val="ctr"/>
        <c:lblOffset val="100"/>
        <c:noMultiLvlLbl val="0"/>
      </c:catAx>
      <c:valAx>
        <c:axId val="4055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54451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0.08942</cdr:x>
      <cdr:y>0.28363</cdr:y>
    </cdr:from>
    <cdr:to>
      <cdr:x>0.87028</cdr:x>
      <cdr:y>0.39766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676275" y="923925"/>
          <a:ext cx="5905500" cy="371475"/>
        </a:xfrm>
        <a:prstGeom xmlns:a="http://schemas.openxmlformats.org/drawingml/2006/main" prst="line">
          <a:avLst/>
        </a:prstGeom>
        <a:ln xmlns:a="http://schemas.openxmlformats.org/drawingml/2006/main" w="25400" cmpd="sng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69964" y="8863087"/>
            <a:ext cx="2723860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225964" y="8856579"/>
            <a:ext cx="899694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10/24/2016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65709" y="8795705"/>
            <a:ext cx="6075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51321" y="8857106"/>
            <a:ext cx="566413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23592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50" y="8866373"/>
            <a:ext cx="613315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3" tIns="47057" rIns="94113" bIns="470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1075" y="4080297"/>
            <a:ext cx="6093589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76838" y="8863087"/>
            <a:ext cx="2723860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32837" y="8856579"/>
            <a:ext cx="899694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10/24/2016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58194" y="8857106"/>
            <a:ext cx="566413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23592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65709" y="8795705"/>
            <a:ext cx="6075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50" y="8866373"/>
            <a:ext cx="613315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266825" y="400050"/>
            <a:ext cx="4646613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538028" y="8863087"/>
            <a:ext cx="2723860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94028" y="8856579"/>
            <a:ext cx="899694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>
                <a:latin typeface="Arial" pitchFamily="34" charset="0"/>
                <a:cs typeface="Arial" pitchFamily="34" charset="0"/>
              </a:rPr>
              <a:pPr algn="l"/>
              <a:t>10/24/2016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19384" y="8836934"/>
            <a:ext cx="566413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23592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400050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>
                <a:latin typeface="Arial" pitchFamily="34" charset="0"/>
                <a:cs typeface="Arial" pitchFamily="34" charset="0"/>
              </a:rPr>
              <a:t>10/24/2016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rtl="0" eaLnBrk="1" fontAlgn="b" latinLnBrk="0" hangingPunct="1"/>
            <a:endParaRPr lang="en-US" dirty="0"/>
          </a:p>
          <a:p>
            <a:pPr rtl="0" eaLnBrk="1" fontAlgn="b" latinLnBrk="0" hangingPunct="1"/>
            <a:r>
              <a:rPr lang="en-US" dirty="0"/>
              <a:t>Average Business Days</a:t>
            </a:r>
          </a:p>
          <a:p>
            <a:pPr rtl="0" eaLnBrk="1" fontAlgn="b" latinLnBrk="0" hangingPunct="1"/>
            <a:r>
              <a:rPr lang="en-US" dirty="0"/>
              <a:t>Initial</a:t>
            </a:r>
          </a:p>
          <a:p>
            <a:pPr rtl="0" eaLnBrk="1" fontAlgn="b" latinLnBrk="0" hangingPunct="1"/>
            <a:r>
              <a:rPr lang="en-US" dirty="0"/>
              <a:t>Reappointment</a:t>
            </a:r>
          </a:p>
          <a:p>
            <a:pPr rtl="0" eaLnBrk="1" fontAlgn="b" latinLnBrk="0" hangingPunct="1"/>
            <a:r>
              <a:rPr lang="en-US" dirty="0"/>
              <a:t>June 2015</a:t>
            </a:r>
          </a:p>
          <a:p>
            <a:pPr rtl="0" eaLnBrk="1" fontAlgn="b" latinLnBrk="0" hangingPunct="1"/>
            <a:r>
              <a:rPr lang="en-US" dirty="0"/>
              <a:t>53.82</a:t>
            </a:r>
          </a:p>
          <a:p>
            <a:pPr rtl="0" eaLnBrk="1" fontAlgn="b" latinLnBrk="0" hangingPunct="1"/>
            <a:r>
              <a:rPr lang="en-US" dirty="0"/>
              <a:t>36.59</a:t>
            </a:r>
          </a:p>
          <a:p>
            <a:pPr rtl="0" eaLnBrk="1" fontAlgn="b" latinLnBrk="0" hangingPunct="1"/>
            <a:r>
              <a:rPr lang="en-US" dirty="0"/>
              <a:t>July 2015</a:t>
            </a:r>
          </a:p>
          <a:p>
            <a:pPr rtl="0" eaLnBrk="1" fontAlgn="b" latinLnBrk="0" hangingPunct="1"/>
            <a:r>
              <a:rPr lang="en-US" dirty="0"/>
              <a:t>57.38</a:t>
            </a:r>
          </a:p>
          <a:p>
            <a:pPr rtl="0" eaLnBrk="1" fontAlgn="b" latinLnBrk="0" hangingPunct="1"/>
            <a:r>
              <a:rPr lang="en-US" dirty="0"/>
              <a:t>32.33</a:t>
            </a:r>
          </a:p>
          <a:p>
            <a:pPr rtl="0" eaLnBrk="1" fontAlgn="b" latinLnBrk="0" hangingPunct="1"/>
            <a:r>
              <a:rPr lang="en-US" dirty="0"/>
              <a:t>August 2015</a:t>
            </a:r>
          </a:p>
          <a:p>
            <a:pPr rtl="0" eaLnBrk="1" fontAlgn="b" latinLnBrk="0" hangingPunct="1"/>
            <a:r>
              <a:rPr lang="en-US" dirty="0"/>
              <a:t>46.02</a:t>
            </a:r>
          </a:p>
          <a:p>
            <a:pPr rtl="0" eaLnBrk="1" fontAlgn="b" latinLnBrk="0" hangingPunct="1"/>
            <a:r>
              <a:rPr lang="en-US" dirty="0"/>
              <a:t>35.89</a:t>
            </a:r>
          </a:p>
          <a:p>
            <a:pPr rtl="0" eaLnBrk="1" fontAlgn="b" latinLnBrk="0" hangingPunct="1"/>
            <a:r>
              <a:rPr lang="en-US" dirty="0"/>
              <a:t>June 2016</a:t>
            </a:r>
          </a:p>
          <a:p>
            <a:pPr rtl="0" eaLnBrk="1" fontAlgn="b" latinLnBrk="0" hangingPunct="1"/>
            <a:r>
              <a:rPr lang="en-US" dirty="0"/>
              <a:t>23.92</a:t>
            </a:r>
          </a:p>
          <a:p>
            <a:pPr rtl="0" eaLnBrk="1" fontAlgn="b" latinLnBrk="0" hangingPunct="1"/>
            <a:r>
              <a:rPr lang="en-US" dirty="0"/>
              <a:t>12.86</a:t>
            </a:r>
          </a:p>
          <a:p>
            <a:pPr rtl="0" eaLnBrk="1" fontAlgn="b" latinLnBrk="0" hangingPunct="1"/>
            <a:r>
              <a:rPr lang="en-US" dirty="0"/>
              <a:t>July 2016</a:t>
            </a:r>
          </a:p>
          <a:p>
            <a:pPr rtl="0" eaLnBrk="1" fontAlgn="b" latinLnBrk="0" hangingPunct="1"/>
            <a:r>
              <a:rPr lang="en-US" dirty="0"/>
              <a:t>21.61</a:t>
            </a:r>
          </a:p>
          <a:p>
            <a:pPr rtl="0" eaLnBrk="1" fontAlgn="b" latinLnBrk="0" hangingPunct="1"/>
            <a:r>
              <a:rPr lang="en-US" dirty="0"/>
              <a:t>10.92</a:t>
            </a:r>
          </a:p>
          <a:p>
            <a:pPr rtl="0" eaLnBrk="1" fontAlgn="b" latinLnBrk="0" hangingPunct="1"/>
            <a:r>
              <a:rPr lang="en-US" dirty="0"/>
              <a:t>August 2016</a:t>
            </a:r>
          </a:p>
          <a:p>
            <a:pPr rtl="0" eaLnBrk="1" fontAlgn="b" latinLnBrk="0" hangingPunct="1"/>
            <a:r>
              <a:rPr lang="en-US" dirty="0"/>
              <a:t>20.18</a:t>
            </a:r>
          </a:p>
          <a:p>
            <a:pPr rtl="0" eaLnBrk="1" fontAlgn="b" latinLnBrk="0" hangingPunct="1"/>
            <a:r>
              <a:rPr lang="en-US" dirty="0"/>
              <a:t>9.83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59A60B50-7C64-4A87-85F1-307D69CC3EDE}" type="datetime1">
              <a:rPr lang="en-US" smtClean="0">
                <a:latin typeface="Arial" pitchFamily="34" charset="0"/>
                <a:cs typeface="Arial" pitchFamily="34" charset="0"/>
              </a:rPr>
              <a:t>10/24/2016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9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rtl="0" eaLnBrk="1" fontAlgn="b" latinLnBrk="0" hangingPunct="1"/>
            <a:endParaRPr lang="en-US" dirty="0"/>
          </a:p>
          <a:p>
            <a:pPr rtl="0" eaLnBrk="1" fontAlgn="b" latinLnBrk="0" hangingPunct="1"/>
            <a:r>
              <a:rPr lang="en-US" dirty="0"/>
              <a:t>Average Business Days</a:t>
            </a:r>
          </a:p>
          <a:p>
            <a:pPr rtl="0" eaLnBrk="1" fontAlgn="b" latinLnBrk="0" hangingPunct="1"/>
            <a:r>
              <a:rPr lang="en-US" dirty="0"/>
              <a:t>Initial</a:t>
            </a:r>
          </a:p>
          <a:p>
            <a:pPr rtl="0" eaLnBrk="1" fontAlgn="b" latinLnBrk="0" hangingPunct="1"/>
            <a:r>
              <a:rPr lang="en-US" dirty="0"/>
              <a:t>Reappointment</a:t>
            </a:r>
          </a:p>
          <a:p>
            <a:pPr rtl="0" eaLnBrk="1" fontAlgn="b" latinLnBrk="0" hangingPunct="1"/>
            <a:r>
              <a:rPr lang="en-US" dirty="0"/>
              <a:t>June 2015</a:t>
            </a:r>
          </a:p>
          <a:p>
            <a:pPr rtl="0" eaLnBrk="1" fontAlgn="b" latinLnBrk="0" hangingPunct="1"/>
            <a:r>
              <a:rPr lang="en-US" dirty="0"/>
              <a:t>53.82</a:t>
            </a:r>
          </a:p>
          <a:p>
            <a:pPr rtl="0" eaLnBrk="1" fontAlgn="b" latinLnBrk="0" hangingPunct="1"/>
            <a:r>
              <a:rPr lang="en-US" dirty="0"/>
              <a:t>36.59</a:t>
            </a:r>
          </a:p>
          <a:p>
            <a:pPr rtl="0" eaLnBrk="1" fontAlgn="b" latinLnBrk="0" hangingPunct="1"/>
            <a:r>
              <a:rPr lang="en-US" dirty="0"/>
              <a:t>July 2015</a:t>
            </a:r>
          </a:p>
          <a:p>
            <a:pPr rtl="0" eaLnBrk="1" fontAlgn="b" latinLnBrk="0" hangingPunct="1"/>
            <a:r>
              <a:rPr lang="en-US" dirty="0"/>
              <a:t>57.38</a:t>
            </a:r>
          </a:p>
          <a:p>
            <a:pPr rtl="0" eaLnBrk="1" fontAlgn="b" latinLnBrk="0" hangingPunct="1"/>
            <a:r>
              <a:rPr lang="en-US" dirty="0"/>
              <a:t>32.33</a:t>
            </a:r>
          </a:p>
          <a:p>
            <a:pPr rtl="0" eaLnBrk="1" fontAlgn="b" latinLnBrk="0" hangingPunct="1"/>
            <a:r>
              <a:rPr lang="en-US" dirty="0"/>
              <a:t>August 2015</a:t>
            </a:r>
          </a:p>
          <a:p>
            <a:pPr rtl="0" eaLnBrk="1" fontAlgn="b" latinLnBrk="0" hangingPunct="1"/>
            <a:r>
              <a:rPr lang="en-US" dirty="0"/>
              <a:t>46.02</a:t>
            </a:r>
          </a:p>
          <a:p>
            <a:pPr rtl="0" eaLnBrk="1" fontAlgn="b" latinLnBrk="0" hangingPunct="1"/>
            <a:r>
              <a:rPr lang="en-US" dirty="0"/>
              <a:t>35.89</a:t>
            </a:r>
          </a:p>
          <a:p>
            <a:pPr rtl="0" eaLnBrk="1" fontAlgn="b" latinLnBrk="0" hangingPunct="1"/>
            <a:r>
              <a:rPr lang="en-US" dirty="0"/>
              <a:t>June 2016</a:t>
            </a:r>
          </a:p>
          <a:p>
            <a:pPr rtl="0" eaLnBrk="1" fontAlgn="b" latinLnBrk="0" hangingPunct="1"/>
            <a:r>
              <a:rPr lang="en-US" dirty="0"/>
              <a:t>23.92</a:t>
            </a:r>
          </a:p>
          <a:p>
            <a:pPr rtl="0" eaLnBrk="1" fontAlgn="b" latinLnBrk="0" hangingPunct="1"/>
            <a:r>
              <a:rPr lang="en-US" dirty="0"/>
              <a:t>12.86</a:t>
            </a:r>
          </a:p>
          <a:p>
            <a:pPr rtl="0" eaLnBrk="1" fontAlgn="b" latinLnBrk="0" hangingPunct="1"/>
            <a:r>
              <a:rPr lang="en-US" dirty="0"/>
              <a:t>July 2016</a:t>
            </a:r>
          </a:p>
          <a:p>
            <a:pPr rtl="0" eaLnBrk="1" fontAlgn="b" latinLnBrk="0" hangingPunct="1"/>
            <a:r>
              <a:rPr lang="en-US" dirty="0"/>
              <a:t>21.61</a:t>
            </a:r>
          </a:p>
          <a:p>
            <a:pPr rtl="0" eaLnBrk="1" fontAlgn="b" latinLnBrk="0" hangingPunct="1"/>
            <a:r>
              <a:rPr lang="en-US" dirty="0"/>
              <a:t>10.92</a:t>
            </a:r>
          </a:p>
          <a:p>
            <a:pPr rtl="0" eaLnBrk="1" fontAlgn="b" latinLnBrk="0" hangingPunct="1"/>
            <a:r>
              <a:rPr lang="en-US" dirty="0"/>
              <a:t>August 2016</a:t>
            </a:r>
          </a:p>
          <a:p>
            <a:pPr rtl="0" eaLnBrk="1" fontAlgn="b" latinLnBrk="0" hangingPunct="1"/>
            <a:r>
              <a:rPr lang="en-US" dirty="0"/>
              <a:t>20.18</a:t>
            </a:r>
          </a:p>
          <a:p>
            <a:pPr rtl="0" eaLnBrk="1" fontAlgn="b" latinLnBrk="0" hangingPunct="1"/>
            <a:r>
              <a:rPr lang="en-US" dirty="0"/>
              <a:t>9.83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59A60B50-7C64-4A87-85F1-307D69CC3EDE}" type="datetime1">
              <a:rPr lang="en-US" smtClean="0">
                <a:latin typeface="Arial" pitchFamily="34" charset="0"/>
                <a:cs typeface="Arial" pitchFamily="34" charset="0"/>
              </a:rPr>
              <a:t>10/24/2016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9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rtl="0" eaLnBrk="1" fontAlgn="b" latinLnBrk="0" hangingPunct="1"/>
            <a:endParaRPr lang="en-US" dirty="0"/>
          </a:p>
          <a:p>
            <a:pPr rtl="0" eaLnBrk="1" fontAlgn="b" latinLnBrk="0" hangingPunct="1"/>
            <a:r>
              <a:rPr lang="en-US" dirty="0"/>
              <a:t>Average Business Days</a:t>
            </a:r>
          </a:p>
          <a:p>
            <a:pPr rtl="0" eaLnBrk="1" fontAlgn="b" latinLnBrk="0" hangingPunct="1"/>
            <a:r>
              <a:rPr lang="en-US" dirty="0"/>
              <a:t>Initial</a:t>
            </a:r>
          </a:p>
          <a:p>
            <a:pPr rtl="0" eaLnBrk="1" fontAlgn="b" latinLnBrk="0" hangingPunct="1"/>
            <a:r>
              <a:rPr lang="en-US" dirty="0"/>
              <a:t>Reappointment</a:t>
            </a:r>
          </a:p>
          <a:p>
            <a:pPr rtl="0" eaLnBrk="1" fontAlgn="b" latinLnBrk="0" hangingPunct="1"/>
            <a:r>
              <a:rPr lang="en-US" dirty="0"/>
              <a:t>June 2015</a:t>
            </a:r>
          </a:p>
          <a:p>
            <a:pPr rtl="0" eaLnBrk="1" fontAlgn="b" latinLnBrk="0" hangingPunct="1"/>
            <a:r>
              <a:rPr lang="en-US" dirty="0"/>
              <a:t>53.82</a:t>
            </a:r>
          </a:p>
          <a:p>
            <a:pPr rtl="0" eaLnBrk="1" fontAlgn="b" latinLnBrk="0" hangingPunct="1"/>
            <a:r>
              <a:rPr lang="en-US" dirty="0"/>
              <a:t>36.59</a:t>
            </a:r>
          </a:p>
          <a:p>
            <a:pPr rtl="0" eaLnBrk="1" fontAlgn="b" latinLnBrk="0" hangingPunct="1"/>
            <a:r>
              <a:rPr lang="en-US" dirty="0"/>
              <a:t>July 2015</a:t>
            </a:r>
          </a:p>
          <a:p>
            <a:pPr rtl="0" eaLnBrk="1" fontAlgn="b" latinLnBrk="0" hangingPunct="1"/>
            <a:r>
              <a:rPr lang="en-US" dirty="0"/>
              <a:t>57.38</a:t>
            </a:r>
          </a:p>
          <a:p>
            <a:pPr rtl="0" eaLnBrk="1" fontAlgn="b" latinLnBrk="0" hangingPunct="1"/>
            <a:r>
              <a:rPr lang="en-US" dirty="0"/>
              <a:t>32.33</a:t>
            </a:r>
          </a:p>
          <a:p>
            <a:pPr rtl="0" eaLnBrk="1" fontAlgn="b" latinLnBrk="0" hangingPunct="1"/>
            <a:r>
              <a:rPr lang="en-US" dirty="0"/>
              <a:t>August 2015</a:t>
            </a:r>
          </a:p>
          <a:p>
            <a:pPr rtl="0" eaLnBrk="1" fontAlgn="b" latinLnBrk="0" hangingPunct="1"/>
            <a:r>
              <a:rPr lang="en-US" dirty="0"/>
              <a:t>46.02</a:t>
            </a:r>
          </a:p>
          <a:p>
            <a:pPr rtl="0" eaLnBrk="1" fontAlgn="b" latinLnBrk="0" hangingPunct="1"/>
            <a:r>
              <a:rPr lang="en-US" dirty="0"/>
              <a:t>35.89</a:t>
            </a:r>
          </a:p>
          <a:p>
            <a:pPr rtl="0" eaLnBrk="1" fontAlgn="b" latinLnBrk="0" hangingPunct="1"/>
            <a:r>
              <a:rPr lang="en-US" dirty="0"/>
              <a:t>June 2016</a:t>
            </a:r>
          </a:p>
          <a:p>
            <a:pPr rtl="0" eaLnBrk="1" fontAlgn="b" latinLnBrk="0" hangingPunct="1"/>
            <a:r>
              <a:rPr lang="en-US" dirty="0"/>
              <a:t>23.92</a:t>
            </a:r>
          </a:p>
          <a:p>
            <a:pPr rtl="0" eaLnBrk="1" fontAlgn="b" latinLnBrk="0" hangingPunct="1"/>
            <a:r>
              <a:rPr lang="en-US" dirty="0"/>
              <a:t>12.86</a:t>
            </a:r>
          </a:p>
          <a:p>
            <a:pPr rtl="0" eaLnBrk="1" fontAlgn="b" latinLnBrk="0" hangingPunct="1"/>
            <a:r>
              <a:rPr lang="en-US" dirty="0"/>
              <a:t>July 2016</a:t>
            </a:r>
          </a:p>
          <a:p>
            <a:pPr rtl="0" eaLnBrk="1" fontAlgn="b" latinLnBrk="0" hangingPunct="1"/>
            <a:r>
              <a:rPr lang="en-US" dirty="0"/>
              <a:t>21.61</a:t>
            </a:r>
          </a:p>
          <a:p>
            <a:pPr rtl="0" eaLnBrk="1" fontAlgn="b" latinLnBrk="0" hangingPunct="1"/>
            <a:r>
              <a:rPr lang="en-US" dirty="0"/>
              <a:t>10.92</a:t>
            </a:r>
          </a:p>
          <a:p>
            <a:pPr rtl="0" eaLnBrk="1" fontAlgn="b" latinLnBrk="0" hangingPunct="1"/>
            <a:r>
              <a:rPr lang="en-US" dirty="0"/>
              <a:t>August 2016</a:t>
            </a:r>
          </a:p>
          <a:p>
            <a:pPr rtl="0" eaLnBrk="1" fontAlgn="b" latinLnBrk="0" hangingPunct="1"/>
            <a:r>
              <a:rPr lang="en-US" dirty="0"/>
              <a:t>20.18</a:t>
            </a:r>
          </a:p>
          <a:p>
            <a:pPr rtl="0" eaLnBrk="1" fontAlgn="b" latinLnBrk="0" hangingPunct="1"/>
            <a:r>
              <a:rPr lang="en-US" dirty="0"/>
              <a:t>9.83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59A60B50-7C64-4A87-85F1-307D69CC3EDE}" type="datetime1">
              <a:rPr lang="en-US" smtClean="0">
                <a:latin typeface="Arial" pitchFamily="34" charset="0"/>
                <a:cs typeface="Arial" pitchFamily="34" charset="0"/>
              </a:rPr>
              <a:t>10/24/2016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90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661C6C87-3D91-4370-A73C-F2FC5DE6F561}" type="datetime1">
              <a:rPr lang="en-US" smtClean="0">
                <a:latin typeface="Arial" pitchFamily="34" charset="0"/>
                <a:cs typeface="Arial" pitchFamily="34" charset="0"/>
              </a:rPr>
              <a:t>10/24/2016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47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39940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1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27196" y="889628"/>
            <a:ext cx="2591724" cy="5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4232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31760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248267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16821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29220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217046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65125" y="59452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62" y="6172200"/>
            <a:ext cx="2208038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3820208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342900"/>
            <a:ext cx="8382000" cy="551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74760" y="591021"/>
            <a:ext cx="0" cy="1188720"/>
          </a:xfrm>
          <a:prstGeom prst="line">
            <a:avLst/>
          </a:prstGeom>
          <a:ln w="12700">
            <a:solidFill>
              <a:srgbClr val="052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3994039" y="752601"/>
            <a:ext cx="1487211" cy="868680"/>
            <a:chOff x="2749439" y="752601"/>
            <a:chExt cx="1487211" cy="868680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rgbClr val="052049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6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27200" y="889628"/>
            <a:ext cx="2591716" cy="5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893488" y="3048628"/>
            <a:ext cx="3364540" cy="77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02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27196" y="3607428"/>
            <a:ext cx="2591724" cy="5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27196" y="889628"/>
            <a:ext cx="2591724" cy="5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16821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292204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22314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2957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30490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20973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291321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26680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19750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16821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29220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223146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5507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33030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254691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27196" y="889628"/>
            <a:ext cx="2591724" cy="5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65125" y="59452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62" y="6172200"/>
            <a:ext cx="2208038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3820208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5600" y="317500"/>
            <a:ext cx="84328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893488" y="3048628"/>
            <a:ext cx="3364540" cy="77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27196" y="889628"/>
            <a:ext cx="2591724" cy="5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 bwMode="auto">
          <a:xfrm>
            <a:off x="5055903" y="870910"/>
            <a:ext cx="107402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First level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department name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44949" y="8491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 bwMode="auto">
          <a:xfrm>
            <a:off x="6428477" y="870910"/>
            <a:ext cx="106093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Second level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department name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627523" y="8491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 bwMode="auto">
          <a:xfrm>
            <a:off x="7802880" y="870910"/>
            <a:ext cx="1265819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Third level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department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name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02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27196" y="3607428"/>
            <a:ext cx="2591724" cy="5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5507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330304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260827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27196" y="889628"/>
            <a:ext cx="2591724" cy="5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16821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29220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197222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04071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27950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21006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4232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31760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248267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2957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30490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229594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9" name="Rectangle 18"/>
          <p:cNvSpPr/>
          <p:nvPr userDrawn="1"/>
        </p:nvSpPr>
        <p:spPr bwMode="invGray"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62" y="6172200"/>
            <a:ext cx="2208038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04071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279504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210585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3744008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17500" y="330200"/>
            <a:ext cx="8509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893488" y="3048628"/>
            <a:ext cx="3364540" cy="77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02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27196" y="3607428"/>
            <a:ext cx="2591724" cy="5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16821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292204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22314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8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 userDrawn="1"/>
        </p:nvSpPr>
        <p:spPr bwMode="auto">
          <a:xfrm>
            <a:off x="3764230" y="836441"/>
            <a:ext cx="10468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First level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department name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785222" y="820111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 bwMode="auto">
          <a:xfrm>
            <a:off x="4910816" y="836441"/>
            <a:ext cx="1056284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Second level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department name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48905" y="820111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 bwMode="auto">
          <a:xfrm>
            <a:off x="6073354" y="836441"/>
            <a:ext cx="972184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Third level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40606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381104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311070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4148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6698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377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16821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29220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197222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32957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30490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3" y="4045137"/>
            <a:ext cx="6235182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4116" y="825074"/>
            <a:ext cx="2380084" cy="5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42510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59452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 descr="UCSF_MC+Benioff_navy_RGB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62" y="6172200"/>
            <a:ext cx="2208038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26228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65125" y="59452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62" y="6172200"/>
            <a:ext cx="2208038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41976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62" y="6172200"/>
            <a:ext cx="2208038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" y="2533624"/>
            <a:ext cx="8104870" cy="647870"/>
          </a:xfrm>
        </p:spPr>
        <p:txBody>
          <a:bodyPr/>
          <a:lstStyle/>
          <a:p>
            <a:r>
              <a:rPr lang="en-US" dirty="0" smtClean="0"/>
              <a:t>Fall 2016 Quarterly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722" y="3198853"/>
            <a:ext cx="6570016" cy="507831"/>
          </a:xfrm>
        </p:spPr>
        <p:txBody>
          <a:bodyPr/>
          <a:lstStyle/>
          <a:p>
            <a:r>
              <a:rPr lang="en-US" dirty="0" smtClean="0"/>
              <a:t>Medical Staff Affairs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748092" y="5648325"/>
            <a:ext cx="2757108" cy="636171"/>
          </a:xfrm>
        </p:spPr>
        <p:txBody>
          <a:bodyPr/>
          <a:lstStyle/>
          <a:p>
            <a:r>
              <a:rPr lang="en-US" b="1" dirty="0" smtClean="0"/>
              <a:t>Kosal Bo</a:t>
            </a:r>
          </a:p>
          <a:p>
            <a:r>
              <a:rPr lang="en-US" dirty="0" smtClean="0"/>
              <a:t>October 24, 2016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00088" y="3883315"/>
            <a:ext cx="6477000" cy="193675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3403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273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b="1" dirty="0" smtClean="0">
                <a:latin typeface="+mj-lt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Updates – Prescription Pads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idx="10"/>
          </p:nvPr>
        </p:nvSpPr>
        <p:spPr>
          <a:xfrm>
            <a:off x="511226" y="915984"/>
            <a:ext cx="8087171" cy="313932"/>
          </a:xfrm>
        </p:spPr>
        <p:txBody>
          <a:bodyPr/>
          <a:lstStyle/>
          <a:p>
            <a:r>
              <a:rPr lang="en-US" sz="2400" b="1" dirty="0" smtClean="0"/>
              <a:t>University-wide effort to improve the security and monitoring of university-issued prescription pads.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Medical Center Policy: 06.09.27 “Medication Management: Prescription Security was updated to meet recommendations from a Medical Staff Ad Hoc Investigation.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Bold attempt to eliminate the use of prescription pads and to ramp up the prescription printers stationed throughout the clinical enterprise.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Prescription pads and </a:t>
            </a:r>
            <a:r>
              <a:rPr lang="en-US" u="sng" dirty="0" smtClean="0"/>
              <a:t>all</a:t>
            </a:r>
            <a:r>
              <a:rPr lang="en-US" dirty="0" smtClean="0"/>
              <a:t> sheets must be accounted for through monitoring logs.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Destruction of a prescription pad must be witnessed by two colleagues along with an attestation of the pad/form 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Loss/theft/diversion of pads/forms must be reported to the Drug Enforcement Administration and the Department of Justice.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50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605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Busy Season 2016 – Volume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767368"/>
              </p:ext>
            </p:extLst>
          </p:nvPr>
        </p:nvGraphicFramePr>
        <p:xfrm>
          <a:off x="387350" y="1139824"/>
          <a:ext cx="8343900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Brace 2"/>
          <p:cNvSpPr/>
          <p:nvPr/>
        </p:nvSpPr>
        <p:spPr>
          <a:xfrm rot="16200000">
            <a:off x="1663700" y="3911600"/>
            <a:ext cx="660400" cy="2260600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4076700" y="3911600"/>
            <a:ext cx="660400" cy="2260600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6451600" y="3911600"/>
            <a:ext cx="660400" cy="2260600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631949" y="5372100"/>
            <a:ext cx="72390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/>
              <a:t>528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044950" y="5372100"/>
            <a:ext cx="72390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/>
              <a:t>732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419850" y="5372100"/>
            <a:ext cx="72390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/>
              <a:t>751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33233" y="1348581"/>
            <a:ext cx="215444" cy="36933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Total # of Files</a:t>
            </a:r>
          </a:p>
        </p:txBody>
      </p:sp>
    </p:spTree>
    <p:extLst>
      <p:ext uri="{BB962C8B-B14F-4D97-AF65-F5344CB8AC3E}">
        <p14:creationId xmlns:p14="http://schemas.microsoft.com/office/powerpoint/2010/main" val="3673641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605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Busy Season 2016 – Performance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575169"/>
              </p:ext>
            </p:extLst>
          </p:nvPr>
        </p:nvGraphicFramePr>
        <p:xfrm>
          <a:off x="401637" y="1054100"/>
          <a:ext cx="8285163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233233" y="1348581"/>
            <a:ext cx="215444" cy="36933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Business Days</a:t>
            </a:r>
          </a:p>
        </p:txBody>
      </p:sp>
    </p:spTree>
    <p:extLst>
      <p:ext uri="{BB962C8B-B14F-4D97-AF65-F5344CB8AC3E}">
        <p14:creationId xmlns:p14="http://schemas.microsoft.com/office/powerpoint/2010/main" val="2973135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605"/>
            <a:ext cx="9144000" cy="510909"/>
          </a:xfrm>
          <a:solidFill>
            <a:srgbClr val="052049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 Busy Season 2016 –  Financial Performance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00429"/>
              </p:ext>
            </p:extLst>
          </p:nvPr>
        </p:nvGraphicFramePr>
        <p:xfrm>
          <a:off x="393700" y="1079497"/>
          <a:ext cx="8242300" cy="3886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919"/>
                <a:gridCol w="1616137"/>
                <a:gridCol w="1898962"/>
                <a:gridCol w="2020171"/>
                <a:gridCol w="1313111"/>
              </a:tblGrid>
              <a:tr h="13170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  <a:latin typeface="+mj-lt"/>
                        </a:rPr>
                        <a:t>Credentialing Bad </a:t>
                      </a:r>
                      <a:r>
                        <a:rPr lang="en-US" sz="3600" b="1" u="none" strike="noStrike" dirty="0" smtClean="0">
                          <a:effectLst/>
                          <a:latin typeface="+mj-lt"/>
                        </a:rPr>
                        <a:t>Debt </a:t>
                      </a:r>
                    </a:p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j-lt"/>
                        </a:rPr>
                        <a:t>(gross</a:t>
                      </a:r>
                      <a:r>
                        <a:rPr lang="en-US" sz="1800" b="1" u="none" strike="noStrike" baseline="0" dirty="0" smtClean="0">
                          <a:effectLst/>
                          <a:latin typeface="+mj-lt"/>
                        </a:rPr>
                        <a:t> charges)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104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 YTD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 Prior YTD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 YTD Change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YTD Growth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91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McKesson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 $         22,308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  <a:latin typeface="+mj-lt"/>
                        </a:rPr>
                        <a:t> $            596,728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  <a:latin typeface="+mj-lt"/>
                        </a:rPr>
                        <a:t> $            (574,420)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  <a:latin typeface="+mj-lt"/>
                        </a:rPr>
                        <a:t>-96.3%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MGBS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 $       285,504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 $         2,804,220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  <a:latin typeface="+mj-lt"/>
                        </a:rPr>
                        <a:t> $         (2,518,716)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  <a:latin typeface="+mj-lt"/>
                        </a:rPr>
                        <a:t>-89.8%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84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+mj-lt"/>
                        </a:rPr>
                        <a:t> $     307,813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 $       3,400,948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 $      (3,093,135)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-90.10%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708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605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Busy Season 2016 –  Quality Reviews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19847"/>
              </p:ext>
            </p:extLst>
          </p:nvPr>
        </p:nvGraphicFramePr>
        <p:xfrm>
          <a:off x="431800" y="1054098"/>
          <a:ext cx="8178800" cy="504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400"/>
                <a:gridCol w="4089400"/>
              </a:tblGrid>
              <a:tr h="11196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National Committee for Quality Assurance (NCQA)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Center for Medicare</a:t>
                      </a:r>
                      <a:r>
                        <a:rPr lang="en-US" baseline="0" dirty="0" smtClean="0">
                          <a:latin typeface="+mj-lt"/>
                        </a:rPr>
                        <a:t> &amp; </a:t>
                      </a:r>
                      <a:r>
                        <a:rPr lang="en-US" dirty="0" smtClean="0">
                          <a:latin typeface="+mj-lt"/>
                        </a:rPr>
                        <a:t>Medicaid Services</a:t>
                      </a:r>
                      <a:r>
                        <a:rPr lang="en-US" baseline="0" dirty="0" smtClean="0">
                          <a:latin typeface="+mj-lt"/>
                        </a:rPr>
                        <a:t> (CMS)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9850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Administered by Industry Collaboration Effort (ICE)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Administered by The Joint Commission (TJC) &amp; California</a:t>
                      </a:r>
                      <a:r>
                        <a:rPr lang="en-US" baseline="0" dirty="0" smtClean="0">
                          <a:latin typeface="+mj-lt"/>
                        </a:rPr>
                        <a:t> Department of Health (CDPH)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6486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Performance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95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Commercial</a:t>
                      </a:r>
                      <a:r>
                        <a:rPr lang="en-US" baseline="0" dirty="0" smtClean="0">
                          <a:latin typeface="+mj-lt"/>
                        </a:rPr>
                        <a:t> Contracts – 99%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latin typeface="+mj-lt"/>
                        </a:rPr>
                        <a:t>Zero</a:t>
                      </a:r>
                      <a:r>
                        <a:rPr lang="en-US" dirty="0" smtClean="0">
                          <a:latin typeface="+mj-lt"/>
                        </a:rPr>
                        <a:t> Medical</a:t>
                      </a:r>
                      <a:r>
                        <a:rPr lang="en-US" baseline="0" dirty="0" smtClean="0">
                          <a:latin typeface="+mj-lt"/>
                        </a:rPr>
                        <a:t> Staff </a:t>
                      </a:r>
                      <a:r>
                        <a:rPr lang="en-US" dirty="0" smtClean="0">
                          <a:latin typeface="+mj-lt"/>
                        </a:rPr>
                        <a:t>findings during full accreditation</a:t>
                      </a:r>
                      <a:r>
                        <a:rPr lang="en-US" baseline="0" dirty="0" smtClean="0">
                          <a:latin typeface="+mj-lt"/>
                        </a:rPr>
                        <a:t> TJC survey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64869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Managed</a:t>
                      </a:r>
                      <a:r>
                        <a:rPr lang="en-US" baseline="0" dirty="0" smtClean="0">
                          <a:latin typeface="+mj-lt"/>
                        </a:rPr>
                        <a:t> Medi-Cal Contracts – 100%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TJC Intra-cycle Lab Survey Finding: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dirty="0" smtClean="0">
                          <a:latin typeface="+mj-lt"/>
                        </a:rPr>
                        <a:t>Provider</a:t>
                      </a:r>
                      <a:r>
                        <a:rPr lang="en-US" baseline="0" dirty="0" smtClean="0">
                          <a:latin typeface="+mj-lt"/>
                        </a:rPr>
                        <a:t> Performed Microscopy (PPM) competencies and privileges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6895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Findings: DEA Certificates</a:t>
                      </a:r>
                      <a:r>
                        <a:rPr lang="en-US" baseline="0" dirty="0" smtClean="0">
                          <a:latin typeface="+mj-lt"/>
                        </a:rPr>
                        <a:t> and Attestation Statements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Improvement</a:t>
                      </a:r>
                      <a:r>
                        <a:rPr lang="en-US" baseline="0" dirty="0" smtClean="0">
                          <a:latin typeface="+mj-lt"/>
                        </a:rPr>
                        <a:t> Focus: Proctoring/FPPE for all new applicants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8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897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Update - Provider Onboarding Taskforce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393"/>
            <a:ext cx="6350000" cy="489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266700" y="1054100"/>
            <a:ext cx="246380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endParaRPr lang="en-US" sz="2000" dirty="0" err="1" smtClean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400" y="902950"/>
            <a:ext cx="8496300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latin typeface="Corbel" panose="020B0503020204020204" pitchFamily="34" charset="0"/>
              </a:rPr>
              <a:t>	</a:t>
            </a:r>
            <a:r>
              <a:rPr lang="en-US" sz="2800" b="1" dirty="0" smtClean="0">
                <a:latin typeface="+mj-lt"/>
              </a:rPr>
              <a:t>Value Stream Map with LEAN </a:t>
            </a:r>
            <a:r>
              <a:rPr lang="en-US" sz="2800" b="1" dirty="0">
                <a:solidFill>
                  <a:schemeClr val="accent6"/>
                </a:solidFill>
                <a:latin typeface="+mj-lt"/>
              </a:rPr>
              <a:t> |  </a:t>
            </a:r>
            <a:r>
              <a:rPr lang="en-US" sz="2800" b="1" dirty="0" smtClean="0">
                <a:solidFill>
                  <a:schemeClr val="accent6"/>
                </a:solidFill>
                <a:latin typeface="+mj-lt"/>
              </a:rPr>
              <a:t>Action Plans</a:t>
            </a:r>
            <a:endParaRPr lang="en-US" sz="2800" b="1" u="sng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253258" y="1333837"/>
            <a:ext cx="2611342" cy="49244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endParaRPr lang="en-US" sz="2000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Develop MD </a:t>
            </a:r>
            <a:r>
              <a:rPr lang="en-US" sz="2000" b="1" dirty="0" smtClean="0">
                <a:solidFill>
                  <a:srgbClr val="F48024"/>
                </a:solidFill>
                <a:latin typeface="+mj-lt"/>
              </a:rPr>
              <a:t>Welcome Program </a:t>
            </a:r>
            <a:r>
              <a:rPr lang="en-US" sz="2000" b="1" dirty="0" smtClean="0">
                <a:latin typeface="+mj-lt"/>
              </a:rPr>
              <a:t>for Departments </a:t>
            </a:r>
            <a:r>
              <a:rPr lang="en-US" sz="2000" b="1" dirty="0">
                <a:latin typeface="+mj-lt"/>
              </a:rPr>
              <a:t>&amp;</a:t>
            </a:r>
            <a:r>
              <a:rPr lang="en-US" sz="2000" b="1" dirty="0" smtClean="0">
                <a:latin typeface="+mj-lt"/>
              </a:rPr>
              <a:t> Day 1 readiness</a:t>
            </a:r>
          </a:p>
          <a:p>
            <a:endParaRPr lang="en-US" sz="2000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 Create </a:t>
            </a:r>
            <a:r>
              <a:rPr lang="en-US" sz="2000" b="1" dirty="0" smtClean="0">
                <a:solidFill>
                  <a:srgbClr val="F48024"/>
                </a:solidFill>
                <a:latin typeface="+mj-lt"/>
              </a:rPr>
              <a:t>single interface</a:t>
            </a:r>
            <a:r>
              <a:rPr lang="en-US" sz="2000" b="1" dirty="0" smtClean="0">
                <a:latin typeface="+mj-lt"/>
              </a:rPr>
              <a:t> for data to be shared </a:t>
            </a:r>
          </a:p>
          <a:p>
            <a:endParaRPr lang="en-US" sz="2000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52049"/>
                </a:solidFill>
                <a:latin typeface="+mj-lt"/>
              </a:rPr>
              <a:t>Simplify </a:t>
            </a:r>
            <a:r>
              <a:rPr lang="en-US" sz="2000" b="1" dirty="0" smtClean="0">
                <a:latin typeface="+mj-lt"/>
              </a:rPr>
              <a:t>the layers of approval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Implement Now’s </a:t>
            </a:r>
          </a:p>
          <a:p>
            <a:endParaRPr lang="en-US" sz="2000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5757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897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Update - Provider Onboarding Taskforce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90500" y="927100"/>
            <a:ext cx="8420100" cy="320087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Since the VSM in June...</a:t>
            </a:r>
            <a:endParaRPr lang="en-US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Piloting  Welcome </a:t>
            </a:r>
            <a:r>
              <a:rPr lang="en-US" sz="2000" dirty="0">
                <a:latin typeface="+mj-lt"/>
              </a:rPr>
              <a:t>P</a:t>
            </a:r>
            <a:r>
              <a:rPr lang="en-US" sz="2000" dirty="0" smtClean="0">
                <a:latin typeface="+mj-lt"/>
              </a:rPr>
              <a:t>rogram with two departments using the “Secure Box”  (similar to Dropbox) rollout on October 1</a:t>
            </a:r>
            <a:r>
              <a:rPr lang="en-US" sz="2000" baseline="30000" dirty="0" smtClean="0">
                <a:latin typeface="+mj-lt"/>
              </a:rPr>
              <a:t>st</a:t>
            </a: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Welcome Video to be created for clearer communication efforts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Taskmaster efficiency issue fixed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Governance Oversight Committee created and includes: Josh Adler, David Odato, Cynthia Leathers, Brian </a:t>
            </a:r>
            <a:r>
              <a:rPr lang="en-US" sz="2000" dirty="0" err="1" smtClean="0">
                <a:latin typeface="+mj-lt"/>
              </a:rPr>
              <a:t>Alldredge</a:t>
            </a:r>
            <a:r>
              <a:rPr lang="en-US" sz="2000" dirty="0" smtClean="0">
                <a:latin typeface="+mj-lt"/>
              </a:rPr>
              <a:t> and some chairs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Discovery </a:t>
            </a:r>
            <a:r>
              <a:rPr lang="en-US" sz="2000" dirty="0">
                <a:latin typeface="+mj-lt"/>
              </a:rPr>
              <a:t>to design a </a:t>
            </a:r>
            <a:r>
              <a:rPr lang="en-US" sz="2000" b="1" dirty="0">
                <a:solidFill>
                  <a:srgbClr val="F48024"/>
                </a:solidFill>
                <a:latin typeface="+mj-lt"/>
              </a:rPr>
              <a:t>single frontend interface </a:t>
            </a:r>
            <a:r>
              <a:rPr lang="en-US" sz="2000" dirty="0" smtClean="0">
                <a:latin typeface="+mj-lt"/>
              </a:rPr>
              <a:t>underway </a:t>
            </a:r>
            <a:r>
              <a:rPr lang="en-US" dirty="0" smtClean="0">
                <a:latin typeface="+mj-lt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err="1" smtClean="0">
              <a:latin typeface="+mj-lt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idx="10"/>
          </p:nvPr>
        </p:nvSpPr>
        <p:spPr>
          <a:xfrm>
            <a:off x="381001" y="3644901"/>
            <a:ext cx="8420100" cy="2122516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/>
              <a:t>Driving Considerations in Design (for single frontend interface)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Simplicity:  Coherence</a:t>
            </a:r>
            <a:r>
              <a:rPr lang="en-US" sz="1600" dirty="0"/>
              <a:t> </a:t>
            </a:r>
            <a:r>
              <a:rPr lang="en-US" sz="1600" dirty="0" smtClean="0"/>
              <a:t>and consistent workflow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Facilitates consolidating efforts around effective and efficient work processes (</a:t>
            </a:r>
            <a:r>
              <a:rPr lang="en-US" sz="1600" dirty="0" err="1" smtClean="0"/>
              <a:t>APeX</a:t>
            </a:r>
            <a:r>
              <a:rPr lang="en-US" sz="1600" dirty="0" smtClean="0"/>
              <a:t> duties, ARF, </a:t>
            </a:r>
            <a:r>
              <a:rPr lang="en-US" sz="1600" dirty="0" err="1" smtClean="0"/>
              <a:t>UCMe</a:t>
            </a:r>
            <a:r>
              <a:rPr lang="en-US" sz="1600" dirty="0" smtClean="0"/>
              <a:t>, Advance, Taskmaster, Echo, OLPPS)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Promotes feasibility and transparency for both customer (MD) and for everyone involved in onboarding–  room for dialogue, discovery and innovative close collaboration.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6757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412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  Medical Staff Investigations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idx="10"/>
          </p:nvPr>
        </p:nvSpPr>
        <p:spPr>
          <a:xfrm>
            <a:off x="574726" y="992184"/>
            <a:ext cx="8087171" cy="313932"/>
          </a:xfrm>
        </p:spPr>
        <p:txBody>
          <a:bodyPr/>
          <a:lstStyle/>
          <a:p>
            <a:r>
              <a:rPr lang="en-US" sz="2400" b="1" dirty="0" smtClean="0"/>
              <a:t>We all know how to onboard a physician, but not clear of all the different ways to “off-board” a physician.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State statutes permit physicians to conduct peer review and allow this process to be protected from discovery (with exception to federal court systems). CA Business and Professions Code 1156-1157.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This type of peer review activity can lead to disciplinary/corrective action for a physician which may include suspensions, reduction/revocation of privileges, limitation of practice, or full termination from the Medical Staff.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All disciplinary/corrective action must be reported to the California Medical Board and the National Practitioner Databank. (</a:t>
            </a:r>
            <a:r>
              <a:rPr lang="en-US" sz="2200" b="1" u="sng" dirty="0" smtClean="0"/>
              <a:t>This can be career ending for physicians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5998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412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  Medical Staff Investigations - Process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idx="10"/>
          </p:nvPr>
        </p:nvSpPr>
        <p:spPr>
          <a:xfrm>
            <a:off x="342900" y="966784"/>
            <a:ext cx="8382000" cy="557216"/>
          </a:xfrm>
        </p:spPr>
        <p:txBody>
          <a:bodyPr/>
          <a:lstStyle/>
          <a:p>
            <a:r>
              <a:rPr lang="en-US" b="1" dirty="0" smtClean="0"/>
              <a:t>UCSF Medical Staff Bylaws 3.14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Grounds for action</a:t>
            </a:r>
            <a:r>
              <a:rPr lang="en-US" dirty="0" smtClean="0"/>
              <a:t>: non-compliance with the bylaws; violation of medical center and medical staff rules/regulations; misconduct, disruptive behavior involving/impacting patient care; clinical competency issues; disruptive behavior that interferes with medical center operations.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Procedures</a:t>
            </a:r>
            <a:r>
              <a:rPr lang="en-US" dirty="0" smtClean="0"/>
              <a:t>: Any person may provide information to the Department Chair, President of the Medical Staff, or the Chief Medical Officer.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Preliminary Review by division chief/department chair before invoking a request to an ad hoc medical staff peer review investigation.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President of the Medical Staff makes the final decision and appoints an investigatory team supported by Legal Counsel and Medical Staff Affairs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Team will comprise of four to five physician colleagues</a:t>
            </a:r>
          </a:p>
        </p:txBody>
      </p:sp>
    </p:spTree>
    <p:extLst>
      <p:ext uri="{BB962C8B-B14F-4D97-AF65-F5344CB8AC3E}">
        <p14:creationId xmlns:p14="http://schemas.microsoft.com/office/powerpoint/2010/main" val="1553647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412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  Medical Staff Investigations - Process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idx="10"/>
          </p:nvPr>
        </p:nvSpPr>
        <p:spPr>
          <a:xfrm>
            <a:off x="342900" y="966784"/>
            <a:ext cx="8382000" cy="557216"/>
          </a:xfrm>
        </p:spPr>
        <p:txBody>
          <a:bodyPr/>
          <a:lstStyle/>
          <a:p>
            <a:r>
              <a:rPr lang="en-US" b="1" dirty="0" smtClean="0"/>
              <a:t>UCSF Medical Staff Bylaws 3.14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Procedures</a:t>
            </a:r>
            <a:r>
              <a:rPr lang="en-US" dirty="0" smtClean="0"/>
              <a:t>: Scope of Investigation is determined when President delivers the charge to the investigatory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Witnesses are interviewed with Legal Counsel and Medical Staff involved.  This is necessary to protect the testimony and preserve the process.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Bylaws suggest that investigations should be finished within 30 days, but that is NOT the reality.  Investigations can last as long as six months because of scheduling woes.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 final report is issued detailing all the evidence, findings, analysis, and recommendations.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Recommendations may include changes/fixes to system issues, and not solely focused on the physician.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Executive Medical Board deliberates in a closed session, with final discussion with the Chancellor at the Governance Advisory Council.</a:t>
            </a:r>
          </a:p>
        </p:txBody>
      </p:sp>
    </p:spTree>
    <p:extLst>
      <p:ext uri="{BB962C8B-B14F-4D97-AF65-F5344CB8AC3E}">
        <p14:creationId xmlns:p14="http://schemas.microsoft.com/office/powerpoint/2010/main" val="3026755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999"/>
            <a:ext cx="9144000" cy="749301"/>
          </a:xfrm>
          <a:solidFill>
            <a:srgbClr val="052049"/>
          </a:solidFill>
        </p:spPr>
        <p:txBody>
          <a:bodyPr/>
          <a:lstStyle/>
          <a:p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Agenda</a:t>
            </a: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10" y="1511300"/>
            <a:ext cx="7850389" cy="3581400"/>
          </a:xfrm>
        </p:spPr>
        <p:txBody>
          <a:bodyPr/>
          <a:lstStyle/>
          <a:p>
            <a:pPr lvl="0"/>
            <a:r>
              <a:rPr lang="en-US" sz="2800" b="1" dirty="0" smtClean="0"/>
              <a:t> Quick Updates</a:t>
            </a:r>
          </a:p>
          <a:p>
            <a:pPr lvl="1"/>
            <a:r>
              <a:rPr lang="en-US" sz="2000" b="1" dirty="0" smtClean="0"/>
              <a:t>Credentialing and Privileging</a:t>
            </a:r>
          </a:p>
          <a:p>
            <a:pPr lvl="1"/>
            <a:r>
              <a:rPr lang="en-US" sz="2000" b="1" dirty="0" smtClean="0"/>
              <a:t>Provider Health Plan Enrollment</a:t>
            </a:r>
          </a:p>
          <a:p>
            <a:pPr lvl="1"/>
            <a:r>
              <a:rPr lang="en-US" sz="2000" b="1" dirty="0" smtClean="0"/>
              <a:t>Prescription Pad Security and Management</a:t>
            </a:r>
          </a:p>
          <a:p>
            <a:pPr lvl="0"/>
            <a:r>
              <a:rPr lang="en-US" sz="2800" b="1" dirty="0" smtClean="0"/>
              <a:t> “Busy Season” 2016 Overview</a:t>
            </a:r>
          </a:p>
          <a:p>
            <a:pPr lvl="0"/>
            <a:r>
              <a:rPr lang="en-US" sz="2800" b="1" dirty="0" smtClean="0"/>
              <a:t> Provider Onboarding Taskforce Update</a:t>
            </a:r>
          </a:p>
          <a:p>
            <a:pPr lvl="0"/>
            <a:r>
              <a:rPr lang="en-US" sz="2800" b="1" dirty="0" smtClean="0"/>
              <a:t> Medical Staff Investigations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761111" y="1100667"/>
            <a:ext cx="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endParaRPr lang="en-US" sz="2000" dirty="0" err="1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5267837" y="6325360"/>
            <a:ext cx="7011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343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Medical Staff Affairs | Quarterly Update 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326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20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412"/>
            <a:ext cx="9144000" cy="510909"/>
          </a:xfrm>
          <a:solidFill>
            <a:srgbClr val="052049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 Medical Staff Investigations – Due Process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idx="10"/>
          </p:nvPr>
        </p:nvSpPr>
        <p:spPr>
          <a:xfrm>
            <a:off x="342900" y="966784"/>
            <a:ext cx="8382000" cy="557216"/>
          </a:xfrm>
        </p:spPr>
        <p:txBody>
          <a:bodyPr/>
          <a:lstStyle/>
          <a:p>
            <a:r>
              <a:rPr lang="en-US" b="1" dirty="0" smtClean="0"/>
              <a:t>UCSF Medical Staff Bylaws 3.15 – Fair Hearing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Physicians have a tremendous amount of due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Aggrieved physician can provide testimonial evidence/information to defend his/her position.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They can also request that other supporting witnesses provide testimonial, exonerating, or character evidence to defend him/her.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They can appear before the EMB to rebut the final report, which they must be given a copy upon conclusion of the investigation.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They have a right to legal representation.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is not required, but very smart of physicians to obtain legal counsel.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Physicians can request a fair hearing on the matter, if the recommendations warrant statutory reporting to Medical Board and NPDB.</a:t>
            </a:r>
          </a:p>
        </p:txBody>
      </p:sp>
    </p:spTree>
    <p:extLst>
      <p:ext uri="{BB962C8B-B14F-4D97-AF65-F5344CB8AC3E}">
        <p14:creationId xmlns:p14="http://schemas.microsoft.com/office/powerpoint/2010/main" val="1684481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412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  Medical Staff Investigations – History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idx="10"/>
          </p:nvPr>
        </p:nvSpPr>
        <p:spPr>
          <a:xfrm>
            <a:off x="342900" y="966784"/>
            <a:ext cx="8382000" cy="557216"/>
          </a:xfrm>
        </p:spPr>
        <p:txBody>
          <a:bodyPr/>
          <a:lstStyle/>
          <a:p>
            <a:pPr algn="ctr"/>
            <a:r>
              <a:rPr lang="en-US" sz="2400" b="1" dirty="0" smtClean="0"/>
              <a:t>“Grey’s Anatomy” Can be </a:t>
            </a:r>
            <a:r>
              <a:rPr lang="en-US" sz="2400" b="1" dirty="0"/>
              <a:t>F</a:t>
            </a:r>
            <a:r>
              <a:rPr lang="en-US" sz="2400" b="1" dirty="0" smtClean="0"/>
              <a:t>righteningly </a:t>
            </a:r>
            <a:r>
              <a:rPr lang="en-US" sz="2400" b="1" dirty="0"/>
              <a:t>T</a:t>
            </a:r>
            <a:r>
              <a:rPr lang="en-US" sz="2400" b="1" dirty="0" smtClean="0"/>
              <a:t>rue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Inappropriate physical examination of patients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Does an ophthalmologist have any </a:t>
            </a:r>
            <a:r>
              <a:rPr lang="en-US" dirty="0" smtClean="0"/>
              <a:t>need</a:t>
            </a:r>
            <a:r>
              <a:rPr lang="en-US" dirty="0" smtClean="0"/>
              <a:t> </a:t>
            </a:r>
            <a:r>
              <a:rPr lang="en-US" dirty="0" smtClean="0"/>
              <a:t>to conduct a pelvic exam?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Inappropriate romantic/sexual relationship with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Physician physically assaulted a member of the care team in the Operating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Clinical Competency: physician had a “</a:t>
            </a:r>
            <a:r>
              <a:rPr lang="en-US" dirty="0" err="1" smtClean="0"/>
              <a:t>opps</a:t>
            </a:r>
            <a:r>
              <a:rPr lang="en-US" dirty="0" smtClean="0"/>
              <a:t>” moment that led to poor outcome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Tried to blame others for the “</a:t>
            </a:r>
            <a:r>
              <a:rPr lang="en-US" dirty="0" err="1" smtClean="0"/>
              <a:t>opps</a:t>
            </a:r>
            <a:r>
              <a:rPr lang="en-US" dirty="0" smtClean="0"/>
              <a:t>” and the poor outcome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Faculty conducting research outside the IRB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Mismanagement of University property – i.e. prescription 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5399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idx="10"/>
          </p:nvPr>
        </p:nvSpPr>
        <p:spPr>
          <a:xfrm>
            <a:off x="406400" y="4776784"/>
            <a:ext cx="8382000" cy="1090616"/>
          </a:xfrm>
        </p:spPr>
        <p:txBody>
          <a:bodyPr/>
          <a:lstStyle/>
          <a:p>
            <a:pPr algn="r"/>
            <a:r>
              <a:rPr lang="en-US" sz="5400" b="1" dirty="0" smtClean="0"/>
              <a:t>Open Discussion…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4213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546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273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b="1" dirty="0" smtClean="0">
                <a:latin typeface="+mj-lt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Updates – Credentialing and Privileging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6575" y="1094692"/>
            <a:ext cx="8325548" cy="4417108"/>
          </a:xfrm>
        </p:spPr>
        <p:txBody>
          <a:bodyPr/>
          <a:lstStyle/>
          <a:p>
            <a:pPr lvl="0"/>
            <a:r>
              <a:rPr lang="en-US" sz="2400" b="1" dirty="0" smtClean="0"/>
              <a:t>Continued Commitment to Improving Our Process</a:t>
            </a:r>
          </a:p>
          <a:p>
            <a:pPr lvl="1"/>
            <a:r>
              <a:rPr lang="en-US" sz="2400" dirty="0" smtClean="0"/>
              <a:t>Many </a:t>
            </a:r>
            <a:r>
              <a:rPr lang="en-US" sz="2400" dirty="0"/>
              <a:t>will be receiving a </a:t>
            </a:r>
            <a:r>
              <a:rPr lang="en-US" sz="2400" b="1" dirty="0"/>
              <a:t>satisfaction survey </a:t>
            </a:r>
            <a:r>
              <a:rPr lang="en-US" sz="2400" dirty="0"/>
              <a:t>for our department. We’d really appreciate if you could give us </a:t>
            </a:r>
            <a:r>
              <a:rPr lang="en-US" sz="2400" dirty="0" smtClean="0"/>
              <a:t>feedback </a:t>
            </a:r>
            <a:r>
              <a:rPr lang="en-US" sz="2400" dirty="0"/>
              <a:t>to let us know how we can improve. </a:t>
            </a:r>
          </a:p>
          <a:p>
            <a:r>
              <a:rPr lang="en-US" sz="2400" dirty="0">
                <a:solidFill>
                  <a:srgbClr val="052049"/>
                </a:solidFill>
              </a:rPr>
              <a:t>Continuing to ramp up </a:t>
            </a:r>
            <a:r>
              <a:rPr lang="en-US" sz="2400" b="1" dirty="0">
                <a:solidFill>
                  <a:srgbClr val="052049"/>
                </a:solidFill>
              </a:rPr>
              <a:t>FPPE </a:t>
            </a:r>
            <a:r>
              <a:rPr lang="en-US" sz="2400" dirty="0">
                <a:solidFill>
                  <a:srgbClr val="052049"/>
                </a:solidFill>
              </a:rPr>
              <a:t>efforts so be on the lookout for those. </a:t>
            </a:r>
            <a:endParaRPr lang="en-US" sz="2400" dirty="0" smtClean="0">
              <a:solidFill>
                <a:srgbClr val="052049"/>
              </a:solidFill>
            </a:endParaRPr>
          </a:p>
          <a:p>
            <a:pPr lvl="1"/>
            <a:r>
              <a:rPr lang="en-US" sz="2400" dirty="0" smtClean="0">
                <a:solidFill>
                  <a:srgbClr val="052049"/>
                </a:solidFill>
              </a:rPr>
              <a:t>Poor compliance with obtaining documentation of proctoring.  </a:t>
            </a:r>
            <a:r>
              <a:rPr lang="en-US" sz="2400" i="1" dirty="0" smtClean="0">
                <a:solidFill>
                  <a:srgbClr val="052049"/>
                </a:solidFill>
              </a:rPr>
              <a:t>If it’s not documented, it never happened…</a:t>
            </a:r>
            <a:endParaRPr lang="en-US" sz="2400" i="1" dirty="0">
              <a:solidFill>
                <a:srgbClr val="052049"/>
              </a:solidFill>
            </a:endParaRPr>
          </a:p>
          <a:p>
            <a:pPr lvl="0"/>
            <a:r>
              <a:rPr lang="en-US" sz="2400" dirty="0"/>
              <a:t>Developing many </a:t>
            </a:r>
            <a:r>
              <a:rPr lang="en-US" sz="2400" b="1" dirty="0"/>
              <a:t>standardized guidelines </a:t>
            </a:r>
            <a:r>
              <a:rPr lang="en-US" sz="2400" dirty="0"/>
              <a:t>on our end to </a:t>
            </a:r>
            <a:r>
              <a:rPr lang="en-US" sz="2400" b="1" dirty="0"/>
              <a:t>ensure greater consistency </a:t>
            </a:r>
            <a:r>
              <a:rPr lang="en-US" sz="2400" dirty="0"/>
              <a:t>across our department.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26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273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b="1" dirty="0" smtClean="0">
                <a:latin typeface="+mj-lt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Updates – Credentialing and Privileging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4310" y="1236980"/>
            <a:ext cx="8325369" cy="4630420"/>
          </a:xfrm>
        </p:spPr>
        <p:txBody>
          <a:bodyPr/>
          <a:lstStyle/>
          <a:p>
            <a:pPr lvl="0"/>
            <a:r>
              <a:rPr lang="en-US" sz="2800" dirty="0" smtClean="0"/>
              <a:t>Reminder – CVO’s commitment to </a:t>
            </a:r>
            <a:r>
              <a:rPr lang="en-US" sz="2800" b="1" dirty="0" smtClean="0"/>
              <a:t>25 day turnaround time</a:t>
            </a:r>
            <a:r>
              <a:rPr lang="en-US" sz="2800" dirty="0" smtClean="0"/>
              <a:t> is business days from time of receipt for completed application submitted.</a:t>
            </a:r>
          </a:p>
          <a:p>
            <a:r>
              <a:rPr lang="en-US" sz="2800" dirty="0" smtClean="0"/>
              <a:t> </a:t>
            </a:r>
            <a:r>
              <a:rPr lang="en-US" sz="2800" b="1" dirty="0">
                <a:solidFill>
                  <a:srgbClr val="052049"/>
                </a:solidFill>
              </a:rPr>
              <a:t>Urgent applications </a:t>
            </a:r>
            <a:r>
              <a:rPr lang="en-US" sz="2800" dirty="0">
                <a:solidFill>
                  <a:srgbClr val="052049"/>
                </a:solidFill>
              </a:rPr>
              <a:t>submitted to meet patient care needs, please include the following in chair recommendation letter</a:t>
            </a:r>
            <a:r>
              <a:rPr lang="en-US" sz="2800" dirty="0" smtClean="0">
                <a:solidFill>
                  <a:srgbClr val="052049"/>
                </a:solidFill>
              </a:rPr>
              <a:t>:</a:t>
            </a:r>
          </a:p>
          <a:p>
            <a:pPr lvl="2">
              <a:lnSpc>
                <a:spcPct val="100000"/>
              </a:lnSpc>
              <a:buClr>
                <a:srgbClr val="052049"/>
              </a:buClr>
            </a:pPr>
            <a:r>
              <a:rPr lang="en-US" sz="2000" dirty="0">
                <a:solidFill>
                  <a:srgbClr val="052049"/>
                </a:solidFill>
              </a:rPr>
              <a:t>Nature of urgent need</a:t>
            </a:r>
          </a:p>
          <a:p>
            <a:pPr lvl="2">
              <a:lnSpc>
                <a:spcPct val="100000"/>
              </a:lnSpc>
              <a:buClr>
                <a:srgbClr val="052049"/>
              </a:buClr>
            </a:pPr>
            <a:r>
              <a:rPr lang="en-US" sz="2000" dirty="0">
                <a:solidFill>
                  <a:srgbClr val="052049"/>
                </a:solidFill>
              </a:rPr>
              <a:t>Location of </a:t>
            </a:r>
            <a:r>
              <a:rPr lang="en-US" sz="2000" dirty="0" smtClean="0">
                <a:solidFill>
                  <a:srgbClr val="052049"/>
                </a:solidFill>
              </a:rPr>
              <a:t>practice</a:t>
            </a:r>
          </a:p>
          <a:p>
            <a:pPr lvl="2">
              <a:lnSpc>
                <a:spcPct val="100000"/>
              </a:lnSpc>
              <a:buClr>
                <a:srgbClr val="052049"/>
              </a:buClr>
            </a:pPr>
            <a:r>
              <a:rPr lang="en-US" sz="2000" dirty="0">
                <a:solidFill>
                  <a:srgbClr val="052049"/>
                </a:solidFill>
              </a:rPr>
              <a:t>Proposed effective date</a:t>
            </a:r>
          </a:p>
          <a:p>
            <a:pPr lvl="2">
              <a:lnSpc>
                <a:spcPct val="100000"/>
              </a:lnSpc>
              <a:buClr>
                <a:srgbClr val="052049"/>
              </a:buClr>
            </a:pPr>
            <a:r>
              <a:rPr lang="en-US" sz="2000" dirty="0">
                <a:solidFill>
                  <a:srgbClr val="052049"/>
                </a:solidFill>
              </a:rPr>
              <a:t>Malpractice coverage</a:t>
            </a:r>
          </a:p>
          <a:p>
            <a:pPr lvl="1">
              <a:lnSpc>
                <a:spcPct val="100000"/>
              </a:lnSpc>
              <a:buClr>
                <a:srgbClr val="052049"/>
              </a:buClr>
            </a:pPr>
            <a:endParaRPr lang="en-US" sz="2800" dirty="0">
              <a:solidFill>
                <a:srgbClr val="052049"/>
              </a:solidFill>
            </a:endParaRPr>
          </a:p>
          <a:p>
            <a:endParaRPr lang="en-US" sz="2800" dirty="0">
              <a:solidFill>
                <a:srgbClr val="052049"/>
              </a:solidFill>
            </a:endParaRP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348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273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b="1" dirty="0" smtClean="0">
                <a:latin typeface="+mj-lt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Updates – Credentialing and Privileging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4310" y="1236980"/>
            <a:ext cx="8325369" cy="4630420"/>
          </a:xfrm>
        </p:spPr>
        <p:txBody>
          <a:bodyPr/>
          <a:lstStyle/>
          <a:p>
            <a:pPr lvl="0"/>
            <a:r>
              <a:rPr lang="en-US" sz="2800" dirty="0"/>
              <a:t>Reminder – Current Credentials Committee Chair is </a:t>
            </a:r>
            <a:r>
              <a:rPr lang="en-US" sz="2800" dirty="0" smtClean="0"/>
              <a:t>President-Elect, Dr</a:t>
            </a:r>
            <a:r>
              <a:rPr lang="en-US" sz="2800" dirty="0"/>
              <a:t>. Errol Lobo.</a:t>
            </a:r>
          </a:p>
          <a:p>
            <a:endParaRPr lang="en-US" sz="2800" dirty="0">
              <a:solidFill>
                <a:srgbClr val="052049"/>
              </a:solidFill>
            </a:endParaRPr>
          </a:p>
          <a:p>
            <a:endParaRPr lang="en-US" sz="2800" dirty="0">
              <a:solidFill>
                <a:srgbClr val="052049"/>
              </a:solidFill>
            </a:endParaRPr>
          </a:p>
          <a:p>
            <a:pPr lvl="0"/>
            <a:endParaRPr lang="en-US" sz="2800" dirty="0"/>
          </a:p>
        </p:txBody>
      </p:sp>
      <p:pic>
        <p:nvPicPr>
          <p:cNvPr id="9" name="Picture 2" descr="C:\Users\friebergj\Desktop\427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" y="2306320"/>
            <a:ext cx="25908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434715" y="2321560"/>
            <a:ext cx="5709285" cy="3581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21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1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42950" indent="-227013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lang="en-US" sz="21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287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21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12863" indent="-227013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1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lvl="1" indent="0">
              <a:lnSpc>
                <a:spcPct val="100000"/>
              </a:lnSpc>
              <a:buClr>
                <a:srgbClr val="052049"/>
              </a:buClr>
              <a:buFont typeface="Arial" panose="020B0604020202020204" pitchFamily="34" charset="0"/>
              <a:buNone/>
            </a:pPr>
            <a:r>
              <a:rPr sz="3200" b="1" dirty="0">
                <a:solidFill>
                  <a:srgbClr val="052049"/>
                </a:solidFill>
              </a:rPr>
              <a:t>Errol Lobo, MD, PhD</a:t>
            </a:r>
          </a:p>
          <a:p>
            <a:pPr marL="230187" lvl="1" indent="0">
              <a:lnSpc>
                <a:spcPct val="100000"/>
              </a:lnSpc>
              <a:buClr>
                <a:srgbClr val="052049"/>
              </a:buClr>
              <a:buFont typeface="Arial" panose="020B0604020202020204" pitchFamily="34" charset="0"/>
              <a:buNone/>
            </a:pPr>
            <a:r>
              <a:rPr sz="2000" b="1" dirty="0" smtClean="0">
                <a:solidFill>
                  <a:srgbClr val="052049"/>
                </a:solidFill>
              </a:rPr>
              <a:t>Chairman, </a:t>
            </a:r>
            <a:r>
              <a:rPr sz="2000" b="1" dirty="0">
                <a:solidFill>
                  <a:srgbClr val="052049"/>
                </a:solidFill>
              </a:rPr>
              <a:t>Credentials </a:t>
            </a:r>
            <a:r>
              <a:rPr sz="2000" b="1" dirty="0" smtClean="0">
                <a:solidFill>
                  <a:srgbClr val="052049"/>
                </a:solidFill>
              </a:rPr>
              <a:t>Committee</a:t>
            </a:r>
          </a:p>
          <a:p>
            <a:pPr marL="230187" lvl="1" indent="0">
              <a:lnSpc>
                <a:spcPct val="100000"/>
              </a:lnSpc>
              <a:buClr>
                <a:srgbClr val="052049"/>
              </a:buClr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52049"/>
                </a:solidFill>
              </a:rPr>
              <a:t>Professor and Vice Chair, Department of Anesthesia and Perioperative Care</a:t>
            </a:r>
          </a:p>
          <a:p>
            <a:pPr marL="230187" lvl="1" indent="0">
              <a:lnSpc>
                <a:spcPct val="100000"/>
              </a:lnSpc>
              <a:buClr>
                <a:srgbClr val="052049"/>
              </a:buClr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52049"/>
                </a:solidFill>
              </a:rPr>
              <a:t>Medical Director, Perioperative Services</a:t>
            </a:r>
            <a:endParaRPr sz="2000" b="1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92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273"/>
            <a:ext cx="9144000" cy="510909"/>
          </a:xfrm>
          <a:solidFill>
            <a:srgbClr val="052049"/>
          </a:solidFill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Updates – Provider Health Plan Enrollment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idx="10"/>
          </p:nvPr>
        </p:nvSpPr>
        <p:spPr>
          <a:xfrm>
            <a:off x="587426" y="966784"/>
            <a:ext cx="8087171" cy="313932"/>
          </a:xfrm>
        </p:spPr>
        <p:txBody>
          <a:bodyPr/>
          <a:lstStyle/>
          <a:p>
            <a:r>
              <a:rPr lang="en-US" sz="2800" b="1" dirty="0" smtClean="0"/>
              <a:t>Medicare Revalidations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 Affordable Care Act requires all Medicare providers and suppliers to revalidate their status and enrollment information.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59" y="2303585"/>
            <a:ext cx="5594941" cy="345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99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273"/>
            <a:ext cx="9144000" cy="575094"/>
          </a:xfrm>
          <a:solidFill>
            <a:srgbClr val="052049"/>
          </a:solidFill>
        </p:spPr>
        <p:txBody>
          <a:bodyPr/>
          <a:lstStyle/>
          <a:p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bg1"/>
                </a:solidFill>
              </a:rPr>
              <a:t>Updates – Provider Health Plan Enrollment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idx="10"/>
          </p:nvPr>
        </p:nvSpPr>
        <p:spPr>
          <a:xfrm>
            <a:off x="587426" y="966784"/>
            <a:ext cx="8087171" cy="313932"/>
          </a:xfrm>
        </p:spPr>
        <p:txBody>
          <a:bodyPr/>
          <a:lstStyle/>
          <a:p>
            <a:r>
              <a:rPr lang="en-US" sz="2800" b="1" dirty="0" smtClean="0"/>
              <a:t>California Children Services (CCS)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 state program administered by Department of Health Care Services (DHCS) and coordinated with Medi-Cal enrollment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 government/public insurance “product” that reimburses at a fortified rate (from Medi-Cal) for certain pediatric conditions/diseases.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CCS Paneling is a separate process from Medi-Cal enrollment, but relies on an active Medi-Cal status.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Both CCS and Medi-Cal are administered by DHCS, but the two programs don’t necessarily share information with one another.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There are two devoted analysts who manage the CCS-paneling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Tremendous impact on UCSF’s operations and finances.</a:t>
            </a:r>
          </a:p>
        </p:txBody>
      </p:sp>
    </p:spTree>
    <p:extLst>
      <p:ext uri="{BB962C8B-B14F-4D97-AF65-F5344CB8AC3E}">
        <p14:creationId xmlns:p14="http://schemas.microsoft.com/office/powerpoint/2010/main" val="3320179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7F4196-1AA7-489C-AB25-66F2A1CDE0B2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Office Update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72643" y="227202"/>
            <a:ext cx="1170263" cy="5914588"/>
            <a:chOff x="457200" y="683004"/>
            <a:chExt cx="1295400" cy="5184396"/>
          </a:xfrm>
        </p:grpSpPr>
        <p:sp>
          <p:nvSpPr>
            <p:cNvPr id="5" name="Rounded Rectangle 4"/>
            <p:cNvSpPr/>
            <p:nvPr/>
          </p:nvSpPr>
          <p:spPr>
            <a:xfrm>
              <a:off x="457200" y="683004"/>
              <a:ext cx="12954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Medi-Cal DHCS</a:t>
              </a:r>
              <a:endParaRPr lang="en-US" sz="1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7200" y="1600200"/>
              <a:ext cx="12954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MSO Prepares Application</a:t>
              </a:r>
              <a:endParaRPr lang="en-US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7200" y="2514600"/>
              <a:ext cx="12954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MSO Submits Application </a:t>
              </a:r>
              <a:endParaRPr lang="en-US" sz="1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57200" y="3429000"/>
              <a:ext cx="12954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DHCS receives application and begins processing</a:t>
              </a:r>
              <a:endParaRPr lang="en-US" sz="11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57200" y="5257800"/>
              <a:ext cx="12954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Approved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7200" y="4350041"/>
              <a:ext cx="12954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Return For More Information (RFI)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993047" y="1292430"/>
              <a:ext cx="223706" cy="266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993047" y="2209800"/>
              <a:ext cx="223706" cy="266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993047" y="3124200"/>
              <a:ext cx="223706" cy="266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993047" y="4038600"/>
              <a:ext cx="223706" cy="2667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988153" y="4959641"/>
              <a:ext cx="223706" cy="2667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lowchart: Alternate Process 29"/>
          <p:cNvSpPr/>
          <p:nvPr/>
        </p:nvSpPr>
        <p:spPr>
          <a:xfrm>
            <a:off x="1606896" y="250388"/>
            <a:ext cx="2514600" cy="22234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050" u="sng" dirty="0"/>
              <a:t>Medi-Cal  Requirements </a:t>
            </a:r>
            <a:endParaRPr lang="en-US" sz="1050" u="sng" dirty="0" smtClean="0"/>
          </a:p>
          <a:p>
            <a:pPr lvl="0"/>
            <a:endParaRPr lang="en-US" sz="900" u="sng" dirty="0"/>
          </a:p>
          <a:p>
            <a:pPr marL="171450" lvl="0" indent="-171450">
              <a:buFontTx/>
              <a:buChar char="-"/>
            </a:pPr>
            <a:r>
              <a:rPr lang="en-US" sz="900" dirty="0" smtClean="0"/>
              <a:t>6216 </a:t>
            </a:r>
            <a:r>
              <a:rPr lang="en-US" sz="900" dirty="0"/>
              <a:t>Application </a:t>
            </a:r>
            <a:endParaRPr lang="en-US" sz="900" dirty="0" smtClean="0"/>
          </a:p>
          <a:p>
            <a:pPr lvl="0"/>
            <a:r>
              <a:rPr lang="en-US" sz="900" dirty="0"/>
              <a:t> </a:t>
            </a:r>
            <a:r>
              <a:rPr lang="en-US" sz="900" dirty="0" smtClean="0"/>
              <a:t>       w</a:t>
            </a:r>
            <a:r>
              <a:rPr lang="en-US" sz="900" dirty="0"/>
              <a:t>/ Original Signature </a:t>
            </a:r>
          </a:p>
          <a:p>
            <a:pPr marL="171450" lvl="0" indent="-171450">
              <a:buFontTx/>
              <a:buChar char="-"/>
            </a:pPr>
            <a:r>
              <a:rPr lang="en-US" sz="900" dirty="0" smtClean="0"/>
              <a:t>Copy of </a:t>
            </a:r>
            <a:r>
              <a:rPr lang="en-US" sz="900" dirty="0"/>
              <a:t>Diploma </a:t>
            </a:r>
            <a:endParaRPr lang="en-US" sz="900" dirty="0" smtClean="0"/>
          </a:p>
          <a:p>
            <a:pPr lvl="0"/>
            <a:r>
              <a:rPr lang="en-US" sz="900" dirty="0"/>
              <a:t> </a:t>
            </a:r>
            <a:r>
              <a:rPr lang="en-US" sz="900" dirty="0" smtClean="0"/>
              <a:t>       (</a:t>
            </a:r>
            <a:r>
              <a:rPr lang="en-US" sz="900" dirty="0"/>
              <a:t>For non MDs or </a:t>
            </a:r>
            <a:endParaRPr lang="en-US" sz="900" dirty="0" smtClean="0"/>
          </a:p>
          <a:p>
            <a:pPr lvl="0"/>
            <a:r>
              <a:rPr lang="en-US" sz="900" dirty="0" smtClean="0"/>
              <a:t>        PHDs </a:t>
            </a:r>
            <a:r>
              <a:rPr lang="en-US" sz="900" dirty="0"/>
              <a:t>only )</a:t>
            </a:r>
          </a:p>
          <a:p>
            <a:pPr lvl="0"/>
            <a:endParaRPr lang="en-US" sz="800" dirty="0"/>
          </a:p>
        </p:txBody>
      </p:sp>
      <p:sp>
        <p:nvSpPr>
          <p:cNvPr id="31" name="Flowchart: Alternate Process 30"/>
          <p:cNvSpPr/>
          <p:nvPr/>
        </p:nvSpPr>
        <p:spPr>
          <a:xfrm>
            <a:off x="4377158" y="250387"/>
            <a:ext cx="2514600" cy="2236683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800" dirty="0"/>
              <a:t>	</a:t>
            </a:r>
            <a:r>
              <a:rPr lang="en-US" sz="1050" u="sng" dirty="0" smtClean="0"/>
              <a:t>CCS </a:t>
            </a:r>
            <a:r>
              <a:rPr lang="en-US" sz="1050" u="sng" dirty="0"/>
              <a:t>Requirements </a:t>
            </a:r>
            <a:endParaRPr lang="en-US" sz="1050" u="sng" dirty="0" smtClean="0"/>
          </a:p>
          <a:p>
            <a:pPr lvl="0"/>
            <a:endParaRPr lang="en-US" sz="900" u="sng" dirty="0"/>
          </a:p>
          <a:p>
            <a:pPr marL="1085850" lvl="2" indent="-171450">
              <a:buFontTx/>
              <a:buChar char="-"/>
            </a:pPr>
            <a:r>
              <a:rPr lang="en-US" sz="900" dirty="0" smtClean="0"/>
              <a:t>Electronic Application    </a:t>
            </a:r>
          </a:p>
          <a:p>
            <a:pPr lvl="2"/>
            <a:r>
              <a:rPr lang="en-US" sz="900" dirty="0"/>
              <a:t> </a:t>
            </a:r>
            <a:r>
              <a:rPr lang="en-US" sz="900" dirty="0" smtClean="0"/>
              <a:t>      Submission</a:t>
            </a:r>
          </a:p>
          <a:p>
            <a:pPr lvl="2"/>
            <a:r>
              <a:rPr lang="en-US" sz="900" dirty="0" smtClean="0"/>
              <a:t>-     Copy </a:t>
            </a:r>
            <a:r>
              <a:rPr lang="en-US" sz="900" dirty="0"/>
              <a:t>of CV</a:t>
            </a:r>
          </a:p>
          <a:p>
            <a:pPr marL="1085850" lvl="2" indent="-171450">
              <a:buFontTx/>
              <a:buChar char="-"/>
            </a:pPr>
            <a:r>
              <a:rPr lang="en-US" sz="900" dirty="0" smtClean="0"/>
              <a:t>Recommendation </a:t>
            </a:r>
          </a:p>
          <a:p>
            <a:pPr lvl="2"/>
            <a:r>
              <a:rPr lang="en-US" sz="900" dirty="0" smtClean="0"/>
              <a:t>       Letter </a:t>
            </a:r>
            <a:r>
              <a:rPr lang="en-US" sz="900" dirty="0"/>
              <a:t>from </a:t>
            </a:r>
            <a:r>
              <a:rPr lang="en-US" sz="900" dirty="0" smtClean="0"/>
              <a:t>the  </a:t>
            </a:r>
          </a:p>
          <a:p>
            <a:pPr lvl="2"/>
            <a:r>
              <a:rPr lang="en-US" sz="900" dirty="0"/>
              <a:t> </a:t>
            </a:r>
            <a:r>
              <a:rPr lang="en-US" sz="900" dirty="0" smtClean="0"/>
              <a:t>      Medical Director </a:t>
            </a:r>
            <a:r>
              <a:rPr lang="en-US" sz="900" dirty="0"/>
              <a:t>of </a:t>
            </a:r>
            <a:endParaRPr lang="en-US" sz="900" dirty="0" smtClean="0"/>
          </a:p>
          <a:p>
            <a:pPr lvl="2"/>
            <a:r>
              <a:rPr lang="en-US" sz="900" dirty="0"/>
              <a:t> </a:t>
            </a:r>
            <a:r>
              <a:rPr lang="en-US" sz="900" dirty="0" smtClean="0"/>
              <a:t>      the </a:t>
            </a:r>
            <a:r>
              <a:rPr lang="en-US" sz="900" dirty="0"/>
              <a:t>Facility </a:t>
            </a:r>
            <a:endParaRPr lang="en-US" sz="900" dirty="0" smtClean="0"/>
          </a:p>
          <a:p>
            <a:pPr marL="1085850" lvl="2" indent="-171450">
              <a:buFontTx/>
              <a:buChar char="-"/>
            </a:pPr>
            <a:r>
              <a:rPr lang="en-US" sz="900" dirty="0" smtClean="0"/>
              <a:t>If not board certified, letter </a:t>
            </a:r>
            <a:r>
              <a:rPr lang="en-US" sz="900" dirty="0"/>
              <a:t>d</a:t>
            </a:r>
            <a:r>
              <a:rPr lang="en-US" sz="900" dirty="0" smtClean="0"/>
              <a:t>ocumenting plan to take board examination </a:t>
            </a:r>
            <a:endParaRPr lang="en-US" sz="900" dirty="0"/>
          </a:p>
        </p:txBody>
      </p:sp>
      <p:sp>
        <p:nvSpPr>
          <p:cNvPr id="32" name="Flowchart: Alternate Process 31"/>
          <p:cNvSpPr/>
          <p:nvPr/>
        </p:nvSpPr>
        <p:spPr>
          <a:xfrm>
            <a:off x="3251200" y="250388"/>
            <a:ext cx="1968500" cy="2236682"/>
          </a:xfrm>
          <a:prstGeom prst="flowChartAlternateProcess">
            <a:avLst/>
          </a:prstGeom>
          <a:solidFill>
            <a:srgbClr val="F48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u="sng" dirty="0" smtClean="0"/>
              <a:t>Common Requirements </a:t>
            </a:r>
          </a:p>
          <a:p>
            <a:pPr algn="ctr"/>
            <a:endParaRPr lang="en-US" sz="900" u="sng" dirty="0" smtClean="0"/>
          </a:p>
          <a:p>
            <a:pPr marL="171450" indent="-171450">
              <a:buFontTx/>
              <a:buChar char="-"/>
            </a:pPr>
            <a:r>
              <a:rPr lang="en-US" sz="900" dirty="0" smtClean="0"/>
              <a:t>Copy of NPI Registry </a:t>
            </a:r>
          </a:p>
          <a:p>
            <a:pPr marL="171450" indent="-171450">
              <a:buFontTx/>
              <a:buChar char="-"/>
            </a:pPr>
            <a:r>
              <a:rPr lang="en-US" sz="900" dirty="0" smtClean="0"/>
              <a:t>Copy of Board Certificate </a:t>
            </a:r>
          </a:p>
          <a:p>
            <a:pPr marL="171450" indent="-171450">
              <a:buFontTx/>
              <a:buChar char="-"/>
            </a:pPr>
            <a:r>
              <a:rPr lang="en-US" sz="900" dirty="0" smtClean="0"/>
              <a:t>Copy of Professional License </a:t>
            </a:r>
          </a:p>
          <a:p>
            <a:pPr marL="171450" indent="-171450">
              <a:buFontTx/>
              <a:buChar char="-"/>
            </a:pPr>
            <a:r>
              <a:rPr lang="en-US" sz="900" dirty="0" smtClean="0"/>
              <a:t>Copy of Professional Liability Insurance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60857" y="250388"/>
            <a:ext cx="944953" cy="734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California Children Services (CCS) Paneling </a:t>
            </a:r>
            <a:endParaRPr lang="en-US" sz="1000" dirty="0"/>
          </a:p>
        </p:txBody>
      </p:sp>
      <p:sp>
        <p:nvSpPr>
          <p:cNvPr id="11" name="Rounded Rectangle 10"/>
          <p:cNvSpPr/>
          <p:nvPr/>
        </p:nvSpPr>
        <p:spPr>
          <a:xfrm>
            <a:off x="7060857" y="1366363"/>
            <a:ext cx="944953" cy="734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MSO Prepares and Submits Application</a:t>
            </a:r>
            <a:endParaRPr lang="en-US" sz="1100" dirty="0"/>
          </a:p>
        </p:txBody>
      </p:sp>
      <p:sp>
        <p:nvSpPr>
          <p:cNvPr id="14" name="Rounded Rectangle 13"/>
          <p:cNvSpPr/>
          <p:nvPr/>
        </p:nvSpPr>
        <p:spPr>
          <a:xfrm>
            <a:off x="6006517" y="3466188"/>
            <a:ext cx="944953" cy="734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If Provider is NOT active w/ </a:t>
            </a:r>
            <a:r>
              <a:rPr lang="en-US" sz="1050" dirty="0" err="1" smtClean="0"/>
              <a:t>Medi</a:t>
            </a:r>
            <a:r>
              <a:rPr lang="en-US" sz="1050" dirty="0" smtClean="0"/>
              <a:t>-Cal  </a:t>
            </a:r>
            <a:endParaRPr lang="en-US" sz="1050" dirty="0"/>
          </a:p>
        </p:txBody>
      </p:sp>
      <p:sp>
        <p:nvSpPr>
          <p:cNvPr id="15" name="Rounded Rectangle 14"/>
          <p:cNvSpPr/>
          <p:nvPr/>
        </p:nvSpPr>
        <p:spPr>
          <a:xfrm>
            <a:off x="8134065" y="4672988"/>
            <a:ext cx="944953" cy="734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Provisional </a:t>
            </a:r>
            <a:r>
              <a:rPr lang="en-US" sz="1200" dirty="0" smtClean="0"/>
              <a:t>Approval</a:t>
            </a:r>
            <a:endParaRPr lang="en-U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8134065" y="3466188"/>
            <a:ext cx="944953" cy="734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If Provider is NOT Board </a:t>
            </a:r>
            <a:r>
              <a:rPr lang="en-US" sz="1200" dirty="0" smtClean="0"/>
              <a:t>Certified</a:t>
            </a:r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7060857" y="4086242"/>
            <a:ext cx="944953" cy="734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Return For More </a:t>
            </a:r>
            <a:r>
              <a:rPr lang="en-US" sz="1100" dirty="0" smtClean="0">
                <a:solidFill>
                  <a:schemeClr val="tx1"/>
                </a:solidFill>
              </a:rPr>
              <a:t>Information</a:t>
            </a:r>
            <a:r>
              <a:rPr lang="en-US" sz="1200" dirty="0" smtClean="0">
                <a:solidFill>
                  <a:schemeClr val="tx1"/>
                </a:solidFill>
              </a:rPr>
              <a:t> (RFI)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451740" y="986263"/>
            <a:ext cx="163186" cy="3213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451740" y="2108344"/>
            <a:ext cx="163186" cy="3213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8524948" y="4232230"/>
            <a:ext cx="163186" cy="3213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2966449">
            <a:off x="6896301" y="3066101"/>
            <a:ext cx="221832" cy="382758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06517" y="4637213"/>
            <a:ext cx="944953" cy="734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Rejected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3" name="Down Arrow 32"/>
          <p:cNvSpPr/>
          <p:nvPr/>
        </p:nvSpPr>
        <p:spPr>
          <a:xfrm>
            <a:off x="6397400" y="4232230"/>
            <a:ext cx="163186" cy="3213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7451740" y="4820643"/>
            <a:ext cx="163186" cy="5252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7451740" y="3222983"/>
            <a:ext cx="163186" cy="77178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060857" y="5407389"/>
            <a:ext cx="944953" cy="734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Approved</a:t>
            </a:r>
            <a:endParaRPr lang="en-US" sz="1200" dirty="0"/>
          </a:p>
        </p:txBody>
      </p:sp>
      <p:sp>
        <p:nvSpPr>
          <p:cNvPr id="40" name="Down Arrow 39"/>
          <p:cNvSpPr/>
          <p:nvPr/>
        </p:nvSpPr>
        <p:spPr>
          <a:xfrm rot="18978876">
            <a:off x="7958487" y="3078635"/>
            <a:ext cx="212093" cy="364806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060857" y="2465833"/>
            <a:ext cx="944953" cy="734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CCS receives application and begins processing</a:t>
            </a:r>
            <a:endParaRPr lang="en-US" sz="1050" dirty="0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606896" y="2963198"/>
            <a:ext cx="4355359" cy="184665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4000" dirty="0" smtClean="0">
                <a:latin typeface="+mj-lt"/>
              </a:rPr>
              <a:t>The Life </a:t>
            </a:r>
          </a:p>
          <a:p>
            <a:r>
              <a:rPr lang="en-US" sz="4000" dirty="0">
                <a:latin typeface="+mj-lt"/>
              </a:rPr>
              <a:t>	O</a:t>
            </a:r>
            <a:r>
              <a:rPr lang="en-US" sz="4000" dirty="0" smtClean="0">
                <a:latin typeface="+mj-lt"/>
              </a:rPr>
              <a:t>f </a:t>
            </a:r>
            <a:r>
              <a:rPr lang="en-US" sz="4000" dirty="0">
                <a:latin typeface="+mj-lt"/>
              </a:rPr>
              <a:t>A</a:t>
            </a:r>
            <a:r>
              <a:rPr lang="en-US" sz="4000" dirty="0" smtClean="0">
                <a:latin typeface="+mj-lt"/>
              </a:rPr>
              <a:t>n </a:t>
            </a:r>
          </a:p>
          <a:p>
            <a:r>
              <a:rPr lang="en-US" sz="4000" dirty="0">
                <a:latin typeface="+mj-lt"/>
              </a:rPr>
              <a:t>	</a:t>
            </a:r>
            <a:r>
              <a:rPr lang="en-US" sz="4000" dirty="0" smtClean="0">
                <a:latin typeface="+mj-lt"/>
              </a:rPr>
              <a:t>	Application</a:t>
            </a:r>
          </a:p>
        </p:txBody>
      </p:sp>
    </p:spTree>
    <p:extLst>
      <p:ext uri="{BB962C8B-B14F-4D97-AF65-F5344CB8AC3E}">
        <p14:creationId xmlns:p14="http://schemas.microsoft.com/office/powerpoint/2010/main" val="338892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273"/>
            <a:ext cx="9144000" cy="510909"/>
          </a:xfrm>
          <a:solidFill>
            <a:srgbClr val="052049"/>
          </a:solidFill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Updates – Provider Health Plan Enrollment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B3265C-F0D4-410E-8C75-9C1664655489}" type="datetime1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Medical Staff Affairs | Quarterly Update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idx="10"/>
          </p:nvPr>
        </p:nvSpPr>
        <p:spPr>
          <a:xfrm>
            <a:off x="600126" y="788984"/>
            <a:ext cx="8087171" cy="313932"/>
          </a:xfrm>
        </p:spPr>
        <p:txBody>
          <a:bodyPr/>
          <a:lstStyle/>
          <a:p>
            <a:r>
              <a:rPr lang="en-US" sz="2800" b="1" dirty="0" smtClean="0"/>
              <a:t>CCS Paneling - Takeaways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Processing Time: 2-4 Months.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As of today, CCS is currently working on August 2016 applications; backlogged.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CCS will automatically panel a provider who is active with Medi-Cal and Board Certified.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If the Provider is NOT Board Certified, CCS may grant 2 year Provisional Approval. </a:t>
            </a:r>
          </a:p>
          <a:p>
            <a:pPr marL="631825" lvl="1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After 2 years, CCS will automatically deactivate provisional approvals unless Board Certification is updated.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CCS will automatically reject an application if the provider is not enrolled with Medi-Cal.</a:t>
            </a:r>
          </a:p>
          <a:p>
            <a:pPr marL="631825" lvl="1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CCS will panel upon Medi-Cal approval.</a:t>
            </a:r>
          </a:p>
          <a:p>
            <a:pPr marL="631825" lvl="1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Requires follow up with CCS. 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8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bined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mbined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Combined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19866</TotalTime>
  <Words>2029</Words>
  <Application>Microsoft Office PowerPoint</Application>
  <PresentationFormat>On-screen Show (4:3)</PresentationFormat>
  <Paragraphs>351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Combined PPT Template</vt:lpstr>
      <vt:lpstr>Combined PPT Template-Blue</vt:lpstr>
      <vt:lpstr>Combined PPT Template-Blue Bar</vt:lpstr>
      <vt:lpstr>Fall 2016 Quarterly Update</vt:lpstr>
      <vt:lpstr>  Agenda </vt:lpstr>
      <vt:lpstr>  Updates – Credentialing and Privileging</vt:lpstr>
      <vt:lpstr>  Updates – Credentialing and Privileging</vt:lpstr>
      <vt:lpstr>  Updates – Credentialing and Privileging</vt:lpstr>
      <vt:lpstr>  Updates – Provider Health Plan Enrollment</vt:lpstr>
      <vt:lpstr>  Updates – Provider Health Plan Enrollment</vt:lpstr>
      <vt:lpstr>PowerPoint Presentation</vt:lpstr>
      <vt:lpstr>  Updates – Provider Health Plan Enrollment</vt:lpstr>
      <vt:lpstr>  Updates – Prescription Pads</vt:lpstr>
      <vt:lpstr>  Busy Season 2016 – Volume</vt:lpstr>
      <vt:lpstr>  Busy Season 2016 – Performance</vt:lpstr>
      <vt:lpstr>  Busy Season 2016 –  Financial Performance</vt:lpstr>
      <vt:lpstr>  Busy Season 2016 –  Quality Reviews</vt:lpstr>
      <vt:lpstr>Update - Provider Onboarding Taskforce</vt:lpstr>
      <vt:lpstr> Update - Provider Onboarding Taskforce</vt:lpstr>
      <vt:lpstr>  Medical Staff Investigations</vt:lpstr>
      <vt:lpstr>  Medical Staff Investigations - Process</vt:lpstr>
      <vt:lpstr>  Medical Staff Investigations - Process</vt:lpstr>
      <vt:lpstr>  Medical Staff Investigations – Due Process</vt:lpstr>
      <vt:lpstr>  Medical Staff Investigations – History</vt:lpstr>
      <vt:lpstr>PowerPoint Presentation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Bo, Kosal</cp:lastModifiedBy>
  <cp:revision>669</cp:revision>
  <cp:lastPrinted>2016-10-24T18:43:34Z</cp:lastPrinted>
  <dcterms:created xsi:type="dcterms:W3CDTF">2012-05-07T17:59:34Z</dcterms:created>
  <dcterms:modified xsi:type="dcterms:W3CDTF">2016-10-24T20:52:31Z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