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2" r:id="rId2"/>
  </p:sldMasterIdLst>
  <p:notesMasterIdLst>
    <p:notesMasterId r:id="rId4"/>
  </p:notesMasterIdLst>
  <p:sldIdLst>
    <p:sldId id="29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84559" autoAdjust="0"/>
  </p:normalViewPr>
  <p:slideViewPr>
    <p:cSldViewPr snapToGrid="0">
      <p:cViewPr varScale="1">
        <p:scale>
          <a:sx n="97" d="100"/>
          <a:sy n="97" d="100"/>
        </p:scale>
        <p:origin x="8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303D90-2EC2-4B6D-929D-34DFBA37A16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E3125C-027E-462D-9EB1-870843371B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5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FYI – an OMAG team </a:t>
            </a:r>
            <a:r>
              <a:rPr lang="en-US" smtClean="0"/>
              <a:t>member</a:t>
            </a:r>
            <a:r>
              <a:rPr lang="en-US" baseline="0" smtClean="0"/>
              <a:t> will 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3125C-027E-462D-9EB1-870843371B2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8690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854300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3436979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6952" y="4349651"/>
            <a:ext cx="8636000" cy="489939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6045201"/>
            <a:ext cx="2567516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453C5-3879-4428-8E5F-000E5353B01C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53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3" y="438913"/>
            <a:ext cx="10786535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2021792"/>
            <a:ext cx="11100731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850969" y="1563684"/>
            <a:ext cx="10782895" cy="31393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2256-C118-4968-9F03-0E86D8B3D6B3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87F11FD-668C-401D-8E63-5B60DFF982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91885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5" y="438912"/>
            <a:ext cx="10773833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53" y="1562634"/>
            <a:ext cx="5319183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854750" y="1013951"/>
            <a:ext cx="10770193" cy="38318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510170" y="1556703"/>
            <a:ext cx="5350932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5F886-C0CB-410F-BB18-264F899F61C9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50395B2-E462-46DE-907E-77A3FAAB223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0372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5" y="434166"/>
            <a:ext cx="10773833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53762" y="1011992"/>
            <a:ext cx="10770193" cy="383182"/>
          </a:xfrm>
        </p:spPr>
        <p:txBody>
          <a:bodyPr rtlCol="0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48C0B-0629-41F6-BB82-34F03F08273D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B4D3A62E-5090-4E6E-A166-096E9A4DE0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57084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A7F9-91E0-4684-A960-CD176A908F23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CFFA8-0450-48B8-948B-00BC1E33B8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106575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12192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6D094-9748-4EAC-8212-38A660DECDBB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F8AC81D-2D88-415B-A144-5925760C76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309594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11996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840818" y="2701925"/>
            <a:ext cx="2813049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486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03301" y="2562225"/>
            <a:ext cx="49741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03301" y="2562225"/>
            <a:ext cx="49741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4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3414713"/>
            <a:ext cx="200448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7811" y="639525"/>
            <a:ext cx="8272888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0870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939"/>
            <a:ext cx="56134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18" y="1611313"/>
            <a:ext cx="585258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34" y="4335464"/>
            <a:ext cx="6726767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3630084" y="1611313"/>
            <a:ext cx="4902200" cy="3675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>
            <a:fillRect/>
          </a:stretch>
        </p:blipFill>
        <p:spPr bwMode="auto">
          <a:xfrm>
            <a:off x="5770034" y="2924176"/>
            <a:ext cx="2963333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7989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240617" y="590550"/>
            <a:ext cx="0" cy="118903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3666067" y="752476"/>
            <a:ext cx="1983317" cy="868363"/>
            <a:chOff x="2749439" y="752601"/>
            <a:chExt cx="1487211" cy="868680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 userDrawn="1"/>
          </p:nvSpPr>
          <p:spPr bwMode="auto">
            <a:xfrm>
              <a:off x="2785238" y="912373"/>
              <a:ext cx="1451412" cy="30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200" dirty="0">
                  <a:solidFill>
                    <a:schemeClr val="bg1"/>
                  </a:solidFill>
                  <a:latin typeface="Arial" panose="020B0604020202020204" pitchFamily="34" charset="0"/>
                </a:rPr>
                <a:t>Partner Logo</a:t>
              </a:r>
            </a:p>
          </p:txBody>
        </p:sp>
      </p:grpSp>
      <p:pic>
        <p:nvPicPr>
          <p:cNvPr id="9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8690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854300"/>
            <a:ext cx="8794293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3436979"/>
            <a:ext cx="876002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6951" y="4350041"/>
            <a:ext cx="8636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6045201"/>
            <a:ext cx="2567516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C3ABE1D-DA62-49F2-B1CA-2755B792C972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964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29" y="2999515"/>
            <a:ext cx="8733975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4834" y="4045555"/>
            <a:ext cx="8638117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DBA53A-FE61-45E7-86E8-C2BBCF8DAE04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7525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240617" y="590550"/>
            <a:ext cx="0" cy="118903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2"/>
          <p:cNvGrpSpPr>
            <a:grpSpLocks/>
          </p:cNvGrpSpPr>
          <p:nvPr userDrawn="1"/>
        </p:nvGrpSpPr>
        <p:grpSpPr bwMode="auto">
          <a:xfrm>
            <a:off x="3666067" y="752476"/>
            <a:ext cx="1983317" cy="868363"/>
            <a:chOff x="2749439" y="752601"/>
            <a:chExt cx="1487211" cy="868680"/>
          </a:xfrm>
        </p:grpSpPr>
        <p:sp>
          <p:nvSpPr>
            <p:cNvPr id="7" name="Rectangle 13"/>
            <p:cNvSpPr>
              <a:spLocks noChangeArrowheads="1"/>
            </p:cNvSpPr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TextBox 14"/>
            <p:cNvSpPr txBox="1">
              <a:spLocks noChangeArrowheads="1"/>
            </p:cNvSpPr>
            <p:nvPr userDrawn="1"/>
          </p:nvSpPr>
          <p:spPr bwMode="auto">
            <a:xfrm>
              <a:off x="2785238" y="912373"/>
              <a:ext cx="1451412" cy="304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2200" dirty="0">
                  <a:solidFill>
                    <a:schemeClr val="tx2"/>
                  </a:solidFill>
                  <a:latin typeface="Arial" panose="020B0604020202020204" pitchFamily="34" charset="0"/>
                </a:rPr>
                <a:t>Partner Logo</a:t>
              </a:r>
            </a:p>
          </p:txBody>
        </p:sp>
      </p:grpSp>
      <p:pic>
        <p:nvPicPr>
          <p:cNvPr id="9" name="Picture 15" descr="UCSF_sig_nav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17" y="739775"/>
            <a:ext cx="185208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854300"/>
            <a:ext cx="8794293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3436979"/>
            <a:ext cx="876002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6951" y="4350041"/>
            <a:ext cx="8636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6045201"/>
            <a:ext cx="2567516" cy="239713"/>
          </a:xfrm>
        </p:spPr>
        <p:txBody>
          <a:bodyPr/>
          <a:lstStyle>
            <a:lvl1pPr algn="l">
              <a:defRPr sz="1200" i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DB36A2C-947A-4438-BE8B-B0E5E81A1F99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1819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8690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854300"/>
            <a:ext cx="8794293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3436979"/>
            <a:ext cx="876002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6951" y="4350041"/>
            <a:ext cx="8636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6045201"/>
            <a:ext cx="2567516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10BFE6-F449-4F69-A87A-386ACD1A8925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5976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502400" y="757239"/>
            <a:ext cx="208491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UCSF Helen Diller Family</a:t>
            </a:r>
          </a:p>
          <a:p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Comprehensive </a:t>
            </a:r>
            <a:b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Cancer Center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587317" y="735014"/>
            <a:ext cx="0" cy="466725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8919634" y="757239"/>
            <a:ext cx="1090084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UCSF School</a:t>
            </a:r>
            <a:b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of Medicine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094384" y="735014"/>
            <a:ext cx="0" cy="466725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10403418" y="757239"/>
            <a:ext cx="1301749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AIDS Research Institute at UCSF</a:t>
            </a: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8690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854300"/>
            <a:ext cx="8794293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3436979"/>
            <a:ext cx="8760021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6951" y="4350041"/>
            <a:ext cx="8636000" cy="1936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6045201"/>
            <a:ext cx="2567516" cy="239713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168358-D63C-418A-AF1D-FA07D885B676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219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15" descr="UCSF_sig_white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29" y="2999515"/>
            <a:ext cx="8733975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4834" y="4045555"/>
            <a:ext cx="8638117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9FAA15-601C-45F9-8060-5B066FB21117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351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5048251" y="757239"/>
            <a:ext cx="1792816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UCSF Helen Diller Family</a:t>
            </a:r>
          </a:p>
          <a:p>
            <a: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Comprehensive </a:t>
            </a:r>
            <a:b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Cancer Center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3767" y="735013"/>
            <a:ext cx="0" cy="41116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063318" y="757239"/>
            <a:ext cx="102023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UCSF School</a:t>
            </a:r>
            <a:b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083551" y="735013"/>
            <a:ext cx="0" cy="41116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>
            <a:spLocks noChangeArrowheads="1"/>
          </p:cNvSpPr>
          <p:nvPr userDrawn="1"/>
        </p:nvSpPr>
        <p:spPr bwMode="auto">
          <a:xfrm>
            <a:off x="8295218" y="757239"/>
            <a:ext cx="130174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AIDS Research Institute at UCSF</a:t>
            </a:r>
          </a:p>
        </p:txBody>
      </p:sp>
      <p:pic>
        <p:nvPicPr>
          <p:cNvPr id="15" name="Picture 21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29" y="2999515"/>
            <a:ext cx="8733975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4834" y="4045555"/>
            <a:ext cx="8638117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07CE4F-2AB2-4141-90FD-EE2F534EFAE0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1659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2724151" y="590550"/>
            <a:ext cx="0" cy="96043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7"/>
          <p:cNvGrpSpPr>
            <a:grpSpLocks/>
          </p:cNvGrpSpPr>
          <p:nvPr userDrawn="1"/>
        </p:nvGrpSpPr>
        <p:grpSpPr bwMode="auto">
          <a:xfrm>
            <a:off x="3064934" y="741364"/>
            <a:ext cx="1983317" cy="682625"/>
            <a:chOff x="2749439" y="752601"/>
            <a:chExt cx="1487211" cy="682055"/>
          </a:xfrm>
        </p:grpSpPr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Box 19"/>
            <p:cNvSpPr txBox="1">
              <a:spLocks noChangeArrowheads="1"/>
            </p:cNvSpPr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Partner </a:t>
              </a:r>
              <a:br>
                <a:rPr lang="en-US" alt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altLang="en-US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Logo</a:t>
              </a:r>
            </a:p>
          </p:txBody>
        </p:sp>
      </p:grpSp>
      <p:pic>
        <p:nvPicPr>
          <p:cNvPr id="14" name="Picture 20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29" y="2999515"/>
            <a:ext cx="8733975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94834" y="4045555"/>
            <a:ext cx="8638117" cy="36512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C1F69F-857F-424C-A48D-86E6A88BA72A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69808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5"/>
          <p:cNvSpPr>
            <a:spLocks noChangeArrowheads="1"/>
          </p:cNvSpPr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4116" y="4046759"/>
            <a:ext cx="8602133" cy="32575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4EB279-7797-4AF8-A99B-3C4FD1BE50A8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5428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3017" y="4045138"/>
            <a:ext cx="8637391" cy="3414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A8E62E-47FE-4590-ABD2-8C5BC7D14699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201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486834" y="366714"/>
            <a:ext cx="9146117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4834" y="4044820"/>
            <a:ext cx="8638117" cy="406400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EAF231-34DA-4069-BE84-D0820A16EFCC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486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486834" y="366714"/>
            <a:ext cx="9146117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6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2468" y="4046607"/>
            <a:ext cx="8629651" cy="434178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815C18-8D2F-4D19-998F-4289F1BB5574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020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>
            <a:spLocks noChangeArrowheads="1"/>
          </p:cNvSpPr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4116" y="4046759"/>
            <a:ext cx="8602133" cy="32575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ABFC7ED-1683-4692-9DE6-CD2816CAD45A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8048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13"/>
          <p:cNvCxnSpPr>
            <a:cxnSpLocks noChangeShapeType="1"/>
          </p:cNvCxnSpPr>
          <p:nvPr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4"/>
          <p:cNvCxnSpPr>
            <a:cxnSpLocks noChangeShapeType="1"/>
          </p:cNvCxnSpPr>
          <p:nvPr userDrawn="1"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10841567" y="6392863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9" y="2914694"/>
            <a:ext cx="10786535" cy="757130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41" y="4083341"/>
            <a:ext cx="11100731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B0C4E1-A947-4432-A953-2A0CFC35320C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solidFill>
                  <a:schemeClr val="bg2"/>
                </a:solidFill>
              </a:defRPr>
            </a:lvl1pPr>
          </a:lstStyle>
          <a:p>
            <a:fld id="{BF8727E3-3893-4A67-B21C-EACAD79DA9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66715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9" y="3867195"/>
            <a:ext cx="10786535" cy="757130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41" y="4921541"/>
            <a:ext cx="11100731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2E26-EE0E-469F-9714-4DC6D3F21833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F9BFB-B2BF-4631-B333-93E38925648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73960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3" y="438913"/>
            <a:ext cx="10786535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1563752"/>
            <a:ext cx="11100731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7F16-7D17-4405-A0A2-0EC8CEAD1FCB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5AFF9-EACC-43CC-B648-A6921378D3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46101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3" y="438913"/>
            <a:ext cx="10786535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2021792"/>
            <a:ext cx="11100731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850969" y="1563684"/>
            <a:ext cx="10782895" cy="313932"/>
          </a:xfrm>
        </p:spPr>
        <p:txBody>
          <a:bodyPr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38844-0D9E-4BF3-9746-54866B9791EC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2FB9B38-A683-4A2C-9A50-0005649F7D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79049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5" y="433999"/>
            <a:ext cx="10773833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53" y="1562634"/>
            <a:ext cx="5319183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854750" y="1013951"/>
            <a:ext cx="10770193" cy="38318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510170" y="1556703"/>
            <a:ext cx="5350932" cy="3978016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B4B99-5FF1-4140-9C02-1E94BEC100A7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0699600-30CC-471E-B077-DB9BB7A056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991245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5" y="434801"/>
            <a:ext cx="10773833" cy="575094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53762" y="1011992"/>
            <a:ext cx="10770193" cy="383182"/>
          </a:xfrm>
        </p:spPr>
        <p:txBody>
          <a:bodyPr rtlCol="0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E311-A4FB-4C2E-872B-1C518A75D928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D33EF75-BCB2-4068-B4A1-D9547385788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796364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06EA-C2EA-427E-8F06-FE5327F03920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A8590-FAFD-4820-99F6-840F9850D1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723893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12192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F88B-C586-48C4-8541-A9A306906B0D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8DA9C57-8A94-4E72-BC21-3DC8698E2F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66196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71533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840818" y="2701925"/>
            <a:ext cx="2813049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233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invGray">
          <a:xfrm>
            <a:off x="486834" y="366714"/>
            <a:ext cx="9146117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996951" y="741364"/>
            <a:ext cx="139276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8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3017" y="4045138"/>
            <a:ext cx="8637391" cy="341475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B7E0FF-67F7-4188-B167-439439D905A7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331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003301" y="2562225"/>
            <a:ext cx="49741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03301" y="2562225"/>
            <a:ext cx="49741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3414713"/>
            <a:ext cx="2004483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77811" y="639525"/>
            <a:ext cx="8272888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81379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939"/>
            <a:ext cx="56134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18" y="1611313"/>
            <a:ext cx="585258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34" y="4335464"/>
            <a:ext cx="6726767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3630084" y="1611313"/>
            <a:ext cx="4902200" cy="3675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>
            <a:fillRect/>
          </a:stretch>
        </p:blipFill>
        <p:spPr bwMode="auto">
          <a:xfrm>
            <a:off x="5770034" y="2924176"/>
            <a:ext cx="2963333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74744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FFE6-6D43-417A-95B4-CE043730349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71A79-546F-447E-B180-A8BD0252D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3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486834" y="366714"/>
            <a:ext cx="9146117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4834" y="4044820"/>
            <a:ext cx="8638117" cy="406400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4149B79-7601-4BA4-90A7-4F784823B898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475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86834" y="366714"/>
            <a:ext cx="9146117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4" y="741364"/>
            <a:ext cx="138853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 bwMode="ltGray">
          <a:xfrm>
            <a:off x="486834" y="366714"/>
            <a:ext cx="9146117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10" name="Picture 17" descr="UCSF_sig_white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1" y="742951"/>
            <a:ext cx="1403349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864807" y="2416836"/>
            <a:ext cx="8768144" cy="647870"/>
          </a:xfrm>
        </p:spPr>
        <p:txBody>
          <a:bodyPr rtlCol="0" anchor="b"/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/>
          </p:nvPr>
        </p:nvSpPr>
        <p:spPr>
          <a:xfrm>
            <a:off x="872930" y="2999515"/>
            <a:ext cx="8733973" cy="50783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2468" y="4046607"/>
            <a:ext cx="8629651" cy="434178"/>
          </a:xfrm>
        </p:spPr>
        <p:txBody>
          <a:bodyPr lIns="0" tIns="0" rIns="0" bIns="0" rtlCol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996951" y="4906963"/>
            <a:ext cx="2567516" cy="239712"/>
          </a:xfrm>
        </p:spPr>
        <p:txBody>
          <a:bodyPr/>
          <a:lstStyle>
            <a:lvl1pPr algn="l">
              <a:defRPr sz="12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714DD3-894F-45E1-86E2-13063EDF93CB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950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6" name="Straight Connector 14"/>
          <p:cNvCxnSpPr>
            <a:cxnSpLocks noChangeShapeType="1"/>
          </p:cNvCxnSpPr>
          <p:nvPr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10841567" y="6392863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9" y="2914694"/>
            <a:ext cx="10786535" cy="757130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41" y="4083341"/>
            <a:ext cx="11100731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D75E99-459D-4CD3-81EC-B7CF3B778C88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 i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solidFill>
                  <a:schemeClr val="bg2"/>
                </a:solidFill>
              </a:defRPr>
            </a:lvl1pPr>
          </a:lstStyle>
          <a:p>
            <a:fld id="{33BB9367-4F1D-4202-BDF7-AB6FD649D6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32776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79" y="3867195"/>
            <a:ext cx="10786535" cy="757130"/>
          </a:xfrm>
        </p:spPr>
        <p:txBody>
          <a:bodyPr rtlCol="0" anchor="b"/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41" y="4921541"/>
            <a:ext cx="11100731" cy="721900"/>
          </a:xfrm>
        </p:spPr>
        <p:txBody>
          <a:bodyPr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2780-B7FD-4837-A161-3152C2F1A49E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AF3E-B807-4F31-A1DD-CBB37860F4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79575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643" y="438913"/>
            <a:ext cx="10786535" cy="563231"/>
          </a:xfrm>
        </p:spPr>
        <p:txBody>
          <a:bodyPr rtlCol="0"/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3" y="1563752"/>
            <a:ext cx="11100731" cy="4011502"/>
          </a:xfr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3D18-0C8E-4A54-986F-F0558EDB85EA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EA1CB-0625-46E9-A3AD-38466E48A3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935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76300" y="434976"/>
            <a:ext cx="1078653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Slide Title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6300" y="1555751"/>
            <a:ext cx="1078653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bullet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8445500" y="6451601"/>
            <a:ext cx="1236133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1EFEB8-67C9-44DE-9B35-27C96E2D68B1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1551" y="6470651"/>
            <a:ext cx="5748867" cy="13811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8367" y="6453189"/>
            <a:ext cx="328084" cy="1555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AE36848B-C4C2-4E6F-9C2C-CF9DC97C7889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2055" name="Straight Connector 35"/>
          <p:cNvCxnSpPr>
            <a:cxnSpLocks noChangeShapeType="1"/>
          </p:cNvCxnSpPr>
          <p:nvPr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Straight Connector 8"/>
          <p:cNvCxnSpPr>
            <a:cxnSpLocks noChangeShapeType="1"/>
          </p:cNvCxnSpPr>
          <p:nvPr userDrawn="1"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7" name="Picture 41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>
            <a:fillRect/>
          </a:stretch>
        </p:blipFill>
        <p:spPr bwMode="invGray">
          <a:xfrm>
            <a:off x="10841567" y="6392863"/>
            <a:ext cx="1066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bg1"/>
          </a:solidFill>
          <a:latin typeface="+mn-lt"/>
          <a:ea typeface="+mj-ea"/>
          <a:cs typeface="Arial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168275" indent="-168275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‒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bg1"/>
        </a:buClr>
        <a:buFont typeface="Arial" panose="020B0604020202020204" pitchFamily="34" charset="0"/>
        <a:buChar char="•"/>
        <a:defRPr lang="en-US" sz="21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74184" y="434976"/>
            <a:ext cx="1078653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Slide Title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6300" y="1565276"/>
            <a:ext cx="1078653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bullet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8445500" y="6451601"/>
            <a:ext cx="1236133" cy="15557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C86512-8462-46F0-A49C-04561FC45B48}" type="datetime1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71551" y="6470651"/>
            <a:ext cx="5748867" cy="13811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i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Presentation Title and/or Sub Brand Name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8367" y="6453189"/>
            <a:ext cx="328084" cy="1555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panose="020B0604020202020204" pitchFamily="34" charset="0"/>
              </a:defRPr>
            </a:lvl1pPr>
          </a:lstStyle>
          <a:p>
            <a:fld id="{C6B01A79-30A7-40A5-9C63-0D802805D518}" type="slidenum">
              <a:rPr lang="en-US" altLang="en-US"/>
              <a:pPr/>
              <a:t>‹#›</a:t>
            </a:fld>
            <a:endParaRPr lang="en-US" altLang="en-US" dirty="0"/>
          </a:p>
        </p:txBody>
      </p:sp>
      <p:cxnSp>
        <p:nvCxnSpPr>
          <p:cNvPr id="1031" name="Straight Connector 35"/>
          <p:cNvCxnSpPr>
            <a:cxnSpLocks noChangeShapeType="1"/>
          </p:cNvCxnSpPr>
          <p:nvPr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2" name="Straight Connector 8"/>
          <p:cNvCxnSpPr>
            <a:cxnSpLocks noChangeShapeType="1"/>
          </p:cNvCxnSpPr>
          <p:nvPr userDrawn="1"/>
        </p:nvCxnSpPr>
        <p:spPr bwMode="auto">
          <a:xfrm>
            <a:off x="486834" y="6249988"/>
            <a:ext cx="11218333" cy="0"/>
          </a:xfrm>
          <a:prstGeom prst="line">
            <a:avLst/>
          </a:prstGeom>
          <a:noFill/>
          <a:ln w="3175">
            <a:solidFill>
              <a:srgbClr val="05204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3" name="Freeform 77"/>
          <p:cNvSpPr>
            <a:spLocks/>
          </p:cNvSpPr>
          <p:nvPr userDrawn="1"/>
        </p:nvSpPr>
        <p:spPr bwMode="auto">
          <a:xfrm>
            <a:off x="10839451" y="6394450"/>
            <a:ext cx="863600" cy="311150"/>
          </a:xfrm>
          <a:custGeom>
            <a:avLst/>
            <a:gdLst>
              <a:gd name="T0" fmla="*/ 647700 w 350"/>
              <a:gd name="T1" fmla="*/ 96308 h 168"/>
              <a:gd name="T2" fmla="*/ 499654 w 350"/>
              <a:gd name="T3" fmla="*/ 240771 h 168"/>
              <a:gd name="T4" fmla="*/ 444137 w 350"/>
              <a:gd name="T5" fmla="*/ 185208 h 168"/>
              <a:gd name="T6" fmla="*/ 379367 w 350"/>
              <a:gd name="T7" fmla="*/ 168540 h 168"/>
              <a:gd name="T8" fmla="*/ 371965 w 350"/>
              <a:gd name="T9" fmla="*/ 159279 h 168"/>
              <a:gd name="T10" fmla="*/ 370114 w 350"/>
              <a:gd name="T11" fmla="*/ 151871 h 168"/>
              <a:gd name="T12" fmla="*/ 375666 w 350"/>
              <a:gd name="T13" fmla="*/ 135202 h 168"/>
              <a:gd name="T14" fmla="*/ 375666 w 350"/>
              <a:gd name="T15" fmla="*/ 135202 h 168"/>
              <a:gd name="T16" fmla="*/ 379367 w 350"/>
              <a:gd name="T17" fmla="*/ 133350 h 168"/>
              <a:gd name="T18" fmla="*/ 433034 w 350"/>
              <a:gd name="T19" fmla="*/ 131498 h 168"/>
              <a:gd name="T20" fmla="*/ 492252 w 350"/>
              <a:gd name="T21" fmla="*/ 157427 h 168"/>
              <a:gd name="T22" fmla="*/ 410827 w 350"/>
              <a:gd name="T23" fmla="*/ 88900 h 168"/>
              <a:gd name="T24" fmla="*/ 331252 w 350"/>
              <a:gd name="T25" fmla="*/ 135202 h 168"/>
              <a:gd name="T26" fmla="*/ 329402 w 350"/>
              <a:gd name="T27" fmla="*/ 140758 h 168"/>
              <a:gd name="T28" fmla="*/ 225770 w 350"/>
              <a:gd name="T29" fmla="*/ 111125 h 168"/>
              <a:gd name="T30" fmla="*/ 329402 w 350"/>
              <a:gd name="T31" fmla="*/ 75935 h 168"/>
              <a:gd name="T32" fmla="*/ 283137 w 350"/>
              <a:gd name="T33" fmla="*/ 0 h 168"/>
              <a:gd name="T34" fmla="*/ 179505 w 350"/>
              <a:gd name="T35" fmla="*/ 3704 h 168"/>
              <a:gd name="T36" fmla="*/ 133241 w 350"/>
              <a:gd name="T37" fmla="*/ 135202 h 168"/>
              <a:gd name="T38" fmla="*/ 46264 w 350"/>
              <a:gd name="T39" fmla="*/ 135202 h 168"/>
              <a:gd name="T40" fmla="*/ 0 w 350"/>
              <a:gd name="T41" fmla="*/ 3704 h 168"/>
              <a:gd name="T42" fmla="*/ 88827 w 350"/>
              <a:gd name="T43" fmla="*/ 220398 h 168"/>
              <a:gd name="T44" fmla="*/ 179505 w 350"/>
              <a:gd name="T45" fmla="*/ 118533 h 168"/>
              <a:gd name="T46" fmla="*/ 346057 w 350"/>
              <a:gd name="T47" fmla="*/ 198173 h 168"/>
              <a:gd name="T48" fmla="*/ 396022 w 350"/>
              <a:gd name="T49" fmla="*/ 216694 h 168"/>
              <a:gd name="T50" fmla="*/ 447838 w 350"/>
              <a:gd name="T51" fmla="*/ 231510 h 168"/>
              <a:gd name="T52" fmla="*/ 438585 w 350"/>
              <a:gd name="T53" fmla="*/ 272256 h 168"/>
              <a:gd name="T54" fmla="*/ 375666 w 350"/>
              <a:gd name="T55" fmla="*/ 261144 h 168"/>
              <a:gd name="T56" fmla="*/ 325701 w 350"/>
              <a:gd name="T57" fmla="*/ 240771 h 168"/>
              <a:gd name="T58" fmla="*/ 414528 w 350"/>
              <a:gd name="T59" fmla="*/ 311150 h 168"/>
              <a:gd name="T60" fmla="*/ 499654 w 350"/>
              <a:gd name="T61" fmla="*/ 248179 h 168"/>
              <a:gd name="T62" fmla="*/ 545919 w 350"/>
              <a:gd name="T63" fmla="*/ 307446 h 168"/>
              <a:gd name="T64" fmla="*/ 634746 w 350"/>
              <a:gd name="T65" fmla="*/ 220398 h 168"/>
              <a:gd name="T66" fmla="*/ 545919 w 350"/>
              <a:gd name="T67" fmla="*/ 183356 h 168"/>
              <a:gd name="T68" fmla="*/ 647700 w 350"/>
              <a:gd name="T69" fmla="*/ 135202 h 16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550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7" r:id="rId24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lang="en-US" sz="3600" kern="1200" dirty="0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168275" indent="-168275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‒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rtl="0" fontAlgn="base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21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endCxn id="26" idx="4"/>
          </p:cNvCxnSpPr>
          <p:nvPr/>
        </p:nvCxnSpPr>
        <p:spPr>
          <a:xfrm>
            <a:off x="6017622" y="100148"/>
            <a:ext cx="14087" cy="590734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962038" y="2048039"/>
            <a:ext cx="139337" cy="1480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7950" y="3991843"/>
            <a:ext cx="139337" cy="1480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42869" y="0"/>
            <a:ext cx="523305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UCSF Health Hospital Incident Command Center (HICS) request volunteers to help manage a disaster that’s been declared.  UCSF School of Medicine Clinical Department Chairs may redeploy current faculty to help in most emergent locations.</a:t>
            </a:r>
            <a:endParaRPr lang="en-US" sz="14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Volunteers complete and </a:t>
            </a:r>
            <a:r>
              <a:rPr lang="en-US" sz="1400" b="1" dirty="0" smtClean="0">
                <a:latin typeface="+mj-lt"/>
              </a:rPr>
              <a:t>submit </a:t>
            </a:r>
            <a:r>
              <a:rPr lang="en-US" sz="1400" b="1" dirty="0">
                <a:latin typeface="+mj-lt"/>
              </a:rPr>
              <a:t>the </a:t>
            </a:r>
            <a:r>
              <a:rPr lang="en-US" sz="1400" b="1" dirty="0" smtClean="0">
                <a:latin typeface="+mj-lt"/>
              </a:rPr>
              <a:t>disaster privilege online </a:t>
            </a:r>
            <a:r>
              <a:rPr lang="en-US" sz="1400" b="1" dirty="0">
                <a:latin typeface="+mj-lt"/>
              </a:rPr>
              <a:t>application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at medicalaffairs.ucsf.edu/COVID-19. Volunteers also complete/sign Medi-Cal’s Emergency Enrollment attestation form. </a:t>
            </a:r>
            <a:endParaRPr lang="en-US" sz="14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r>
              <a:rPr lang="en-US" sz="1400" dirty="0">
                <a:latin typeface="+mj-lt"/>
              </a:rPr>
              <a:t>Office of Medical Affairs &amp; Governance (OMAG</a:t>
            </a:r>
            <a:r>
              <a:rPr lang="en-US" sz="1400" dirty="0" smtClean="0">
                <a:latin typeface="+mj-lt"/>
              </a:rPr>
              <a:t>) processes the application for disaster privileges by verifying relevant licensure, certification(s), education and training. OMAG also helps initiate Medicare and Medi-Cal emergency enrollment applications. OMAG may follow up with provider to review and e-sign emergency enrollment applications. </a:t>
            </a:r>
          </a:p>
          <a:p>
            <a:endParaRPr lang="en-US" sz="8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UCSF  HICS Labor Pool and Credentialing Section Chief </a:t>
            </a:r>
            <a:r>
              <a:rPr lang="en-US" sz="1400" b="1" dirty="0" smtClean="0">
                <a:latin typeface="+mj-lt"/>
              </a:rPr>
              <a:t>reviews, considers the application, </a:t>
            </a:r>
            <a:r>
              <a:rPr lang="en-US" sz="1400" b="1" dirty="0">
                <a:latin typeface="+mj-lt"/>
              </a:rPr>
              <a:t>and </a:t>
            </a:r>
            <a:r>
              <a:rPr lang="en-US" sz="1400" b="1" dirty="0" smtClean="0">
                <a:latin typeface="+mj-lt"/>
              </a:rPr>
              <a:t>renders a decision</a:t>
            </a:r>
            <a:r>
              <a:rPr lang="en-US" sz="1400" dirty="0" smtClean="0">
                <a:latin typeface="+mj-lt"/>
              </a:rPr>
              <a:t>. </a:t>
            </a:r>
          </a:p>
          <a:p>
            <a:endParaRPr lang="en-US" sz="800" dirty="0">
              <a:latin typeface="+mj-lt"/>
            </a:endParaRPr>
          </a:p>
          <a:p>
            <a:r>
              <a:rPr lang="en-US" sz="1400" b="1" dirty="0" smtClean="0">
                <a:latin typeface="+mj-lt"/>
              </a:rPr>
              <a:t>OMAG notifies the provider volunteer of the decision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and necessary stakeholders including the APeX team.</a:t>
            </a:r>
            <a:endParaRPr lang="en-US" sz="1400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APeX Team sets the appropriate profiles and permissions in the electronic medical record system.</a:t>
            </a:r>
          </a:p>
          <a:p>
            <a:endParaRPr lang="en-US" sz="800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Contracted Health Plans </a:t>
            </a:r>
            <a:r>
              <a:rPr lang="en-US" sz="1400" dirty="0">
                <a:latin typeface="+mj-lt"/>
              </a:rPr>
              <a:t>receive </a:t>
            </a:r>
            <a:r>
              <a:rPr lang="en-US" sz="1400" dirty="0" smtClean="0">
                <a:latin typeface="+mj-lt"/>
              </a:rPr>
              <a:t>periodic </a:t>
            </a:r>
            <a:r>
              <a:rPr lang="en-US" sz="1400" dirty="0" smtClean="0">
                <a:latin typeface="+mj-lt"/>
              </a:rPr>
              <a:t>updates of approved volunteer providers </a:t>
            </a:r>
            <a:r>
              <a:rPr lang="en-US" sz="1400" dirty="0">
                <a:latin typeface="+mj-lt"/>
              </a:rPr>
              <a:t>to </a:t>
            </a:r>
            <a:r>
              <a:rPr lang="en-US" sz="1400" dirty="0" smtClean="0">
                <a:latin typeface="+mj-lt"/>
              </a:rPr>
              <a:t>load and update payer networks and directories.</a:t>
            </a:r>
            <a:endParaRPr lang="en-US" sz="1400" b="1" dirty="0">
              <a:latin typeface="+mj-lt"/>
            </a:endParaRPr>
          </a:p>
          <a:p>
            <a:endParaRPr lang="en-US" sz="800" dirty="0">
              <a:latin typeface="+mj-lt"/>
            </a:endParaRPr>
          </a:p>
          <a:p>
            <a:r>
              <a:rPr lang="en-US" sz="1400" dirty="0">
                <a:latin typeface="+mj-lt"/>
              </a:rPr>
              <a:t>Provider volunteer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reports to </a:t>
            </a:r>
            <a:r>
              <a:rPr lang="en-US" sz="1400" dirty="0" smtClean="0">
                <a:latin typeface="+mj-lt"/>
              </a:rPr>
              <a:t>UCSF </a:t>
            </a:r>
            <a:r>
              <a:rPr lang="en-US" sz="1400" dirty="0">
                <a:latin typeface="+mj-lt"/>
              </a:rPr>
              <a:t>work location </a:t>
            </a:r>
            <a:r>
              <a:rPr lang="en-US" sz="1400" dirty="0" smtClean="0">
                <a:latin typeface="+mj-lt"/>
              </a:rPr>
              <a:t>with appropriate identification as required by the </a:t>
            </a:r>
            <a:r>
              <a:rPr lang="en-US" sz="1400" dirty="0" smtClean="0">
                <a:latin typeface="+mj-lt"/>
              </a:rPr>
              <a:t>policy.</a:t>
            </a:r>
            <a:endParaRPr lang="en-US" sz="1400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62037" y="3438405"/>
            <a:ext cx="139337" cy="1480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56339" y="1036181"/>
            <a:ext cx="139337" cy="14804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962041" y="4545282"/>
            <a:ext cx="139337" cy="14804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 rot="19490076">
            <a:off x="163530" y="2226850"/>
            <a:ext cx="5362106" cy="138499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0" b="1" dirty="0" smtClean="0"/>
              <a:t>COVID-19</a:t>
            </a:r>
          </a:p>
        </p:txBody>
      </p:sp>
      <p:sp>
        <p:nvSpPr>
          <p:cNvPr id="26" name="Oval 25"/>
          <p:cNvSpPr/>
          <p:nvPr/>
        </p:nvSpPr>
        <p:spPr>
          <a:xfrm>
            <a:off x="5962040" y="5859448"/>
            <a:ext cx="139337" cy="14804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972062" y="5098720"/>
            <a:ext cx="139337" cy="1480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47951" y="50674"/>
            <a:ext cx="139337" cy="1480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205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Wingdings</vt:lpstr>
      <vt:lpstr>UCSF PPT Template-Blue</vt:lpstr>
      <vt:lpstr>UCSF PPT Template</vt:lpstr>
      <vt:lpstr>PowerPoint Presentation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Staff Affairs</dc:title>
  <dc:creator>Frieberg, James</dc:creator>
  <cp:lastModifiedBy>James Frieberg</cp:lastModifiedBy>
  <cp:revision>33</cp:revision>
  <cp:lastPrinted>2017-10-25T15:51:27Z</cp:lastPrinted>
  <dcterms:created xsi:type="dcterms:W3CDTF">2017-10-25T12:26:11Z</dcterms:created>
  <dcterms:modified xsi:type="dcterms:W3CDTF">2020-03-30T20:16:14Z</dcterms:modified>
</cp:coreProperties>
</file>