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4"/>
    <p:sldMasterId id="2147483952" r:id="rId5"/>
    <p:sldMasterId id="2147483971" r:id="rId6"/>
  </p:sldMasterIdLst>
  <p:notesMasterIdLst>
    <p:notesMasterId r:id="rId36"/>
  </p:notesMasterIdLst>
  <p:handoutMasterIdLst>
    <p:handoutMasterId r:id="rId37"/>
  </p:handoutMasterIdLst>
  <p:sldIdLst>
    <p:sldId id="497" r:id="rId7"/>
    <p:sldId id="580" r:id="rId8"/>
    <p:sldId id="581" r:id="rId9"/>
    <p:sldId id="582" r:id="rId10"/>
    <p:sldId id="583" r:id="rId11"/>
    <p:sldId id="584" r:id="rId12"/>
    <p:sldId id="585" r:id="rId13"/>
    <p:sldId id="586" r:id="rId14"/>
    <p:sldId id="587" r:id="rId15"/>
    <p:sldId id="588" r:id="rId16"/>
    <p:sldId id="589" r:id="rId17"/>
    <p:sldId id="590" r:id="rId18"/>
    <p:sldId id="591" r:id="rId19"/>
    <p:sldId id="592" r:id="rId20"/>
    <p:sldId id="593" r:id="rId21"/>
    <p:sldId id="595" r:id="rId22"/>
    <p:sldId id="594" r:id="rId23"/>
    <p:sldId id="596" r:id="rId24"/>
    <p:sldId id="526" r:id="rId25"/>
    <p:sldId id="572" r:id="rId26"/>
    <p:sldId id="571" r:id="rId27"/>
    <p:sldId id="575" r:id="rId28"/>
    <p:sldId id="576" r:id="rId29"/>
    <p:sldId id="577" r:id="rId30"/>
    <p:sldId id="579" r:id="rId31"/>
    <p:sldId id="573" r:id="rId32"/>
    <p:sldId id="578" r:id="rId33"/>
    <p:sldId id="508" r:id="rId34"/>
    <p:sldId id="518"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2">
          <p15:clr>
            <a:srgbClr val="A4A3A4"/>
          </p15:clr>
        </p15:guide>
        <p15:guide id="2" orient="horz" pos="3477">
          <p15:clr>
            <a:srgbClr val="A4A3A4"/>
          </p15:clr>
        </p15:guide>
        <p15:guide id="3" orient="horz" pos="4032">
          <p15:clr>
            <a:srgbClr val="A4A3A4"/>
          </p15:clr>
        </p15:guide>
        <p15:guide id="4" orient="horz" pos="2183">
          <p15:clr>
            <a:srgbClr val="A4A3A4"/>
          </p15:clr>
        </p15:guide>
        <p15:guide id="5" orient="horz" pos="287">
          <p15:clr>
            <a:srgbClr val="A4A3A4"/>
          </p15:clr>
        </p15:guide>
        <p15:guide id="6" orient="horz" pos="1471">
          <p15:clr>
            <a:srgbClr val="A4A3A4"/>
          </p15:clr>
        </p15:guide>
        <p15:guide id="7" orient="horz" pos="535">
          <p15:clr>
            <a:srgbClr val="A4A3A4"/>
          </p15:clr>
        </p15:guide>
        <p15:guide id="8" orient="horz" pos="3938">
          <p15:clr>
            <a:srgbClr val="A4A3A4"/>
          </p15:clr>
        </p15:guide>
        <p15:guide id="9" orient="horz" pos="231">
          <p15:clr>
            <a:srgbClr val="A4A3A4"/>
          </p15:clr>
        </p15:guide>
        <p15:guide id="10" pos="230">
          <p15:clr>
            <a:srgbClr val="A4A3A4"/>
          </p15:clr>
        </p15:guide>
        <p15:guide id="11" pos="5530">
          <p15:clr>
            <a:srgbClr val="A4A3A4"/>
          </p15:clr>
        </p15:guide>
        <p15:guide id="12" pos="2880">
          <p15:clr>
            <a:srgbClr val="A4A3A4"/>
          </p15:clr>
        </p15:guide>
        <p15:guide id="13" pos="776">
          <p15:clr>
            <a:srgbClr val="A4A3A4"/>
          </p15:clr>
        </p15:guide>
        <p15:guide id="14" pos="1411">
          <p15:clr>
            <a:srgbClr val="A4A3A4"/>
          </p15:clr>
        </p15:guide>
        <p15:guide id="15" pos="5287">
          <p15:clr>
            <a:srgbClr val="A4A3A4"/>
          </p15:clr>
        </p15:guide>
        <p15:guide id="16" pos="474">
          <p15:clr>
            <a:srgbClr val="A4A3A4"/>
          </p15:clr>
        </p15:guide>
        <p15:guide id="17" pos="4551">
          <p15:clr>
            <a:srgbClr val="A4A3A4"/>
          </p15:clr>
        </p15:guide>
      </p15:sldGuideLst>
    </p:ext>
    <p:ext uri="{2D200454-40CA-4A62-9FC3-DE9A4176ACB9}">
      <p15:notesGuideLst xmlns:p15="http://schemas.microsoft.com/office/powerpoint/2012/main">
        <p15:guide id="1" orient="horz" pos="2592" userDrawn="1">
          <p15:clr>
            <a:srgbClr val="A4A3A4"/>
          </p15:clr>
        </p15:guide>
        <p15:guide id="2" orient="horz" pos="5542" userDrawn="1">
          <p15:clr>
            <a:srgbClr val="A4A3A4"/>
          </p15:clr>
        </p15:guide>
        <p15:guide id="3" orient="horz" pos="5777" userDrawn="1">
          <p15:clr>
            <a:srgbClr val="A4A3A4"/>
          </p15:clr>
        </p15:guide>
        <p15:guide id="4" pos="293" userDrawn="1">
          <p15:clr>
            <a:srgbClr val="A4A3A4"/>
          </p15:clr>
        </p15:guide>
        <p15:guide id="5" pos="4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ieberg, James" initials="FJ" lastIdx="0" clrIdx="0">
    <p:extLst>
      <p:ext uri="{19B8F6BF-5375-455C-9EA6-DF929625EA0E}">
        <p15:presenceInfo xmlns:p15="http://schemas.microsoft.com/office/powerpoint/2012/main" userId="S-1-5-21-1482476501-562591055-725345543-4056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8024"/>
    <a:srgbClr val="052049"/>
    <a:srgbClr val="EC1848"/>
    <a:srgbClr val="000000"/>
    <a:srgbClr val="90BD31"/>
    <a:srgbClr val="18A3AC"/>
    <a:srgbClr val="178CCB"/>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80" autoAdjust="0"/>
    <p:restoredTop sz="89011" autoAdjust="0"/>
  </p:normalViewPr>
  <p:slideViewPr>
    <p:cSldViewPr snapToGrid="0" showGuides="1">
      <p:cViewPr varScale="1">
        <p:scale>
          <a:sx n="94" d="100"/>
          <a:sy n="94" d="100"/>
        </p:scale>
        <p:origin x="1373" y="86"/>
      </p:cViewPr>
      <p:guideLst>
        <p:guide orient="horz" pos="1052"/>
        <p:guide orient="horz" pos="3477"/>
        <p:guide orient="horz" pos="4032"/>
        <p:guide orient="horz" pos="2183"/>
        <p:guide orient="horz" pos="287"/>
        <p:guide orient="horz" pos="1471"/>
        <p:guide orient="horz" pos="535"/>
        <p:guide orient="horz" pos="3938"/>
        <p:guide orient="horz" pos="231"/>
        <p:guide pos="230"/>
        <p:guide pos="5530"/>
        <p:guide pos="2880"/>
        <p:guide pos="776"/>
        <p:guide pos="1411"/>
        <p:guide pos="5287"/>
        <p:guide pos="474"/>
        <p:guide pos="4551"/>
      </p:guideLst>
    </p:cSldViewPr>
  </p:slideViewPr>
  <p:notesTextViewPr>
    <p:cViewPr>
      <p:scale>
        <a:sx n="100" d="100"/>
        <a:sy n="100" d="100"/>
      </p:scale>
      <p:origin x="0" y="0"/>
    </p:cViewPr>
  </p:notesTextViewPr>
  <p:sorterViewPr>
    <p:cViewPr>
      <p:scale>
        <a:sx n="71" d="100"/>
        <a:sy n="71" d="100"/>
      </p:scale>
      <p:origin x="0" y="0"/>
    </p:cViewPr>
  </p:sorterViewPr>
  <p:notesViewPr>
    <p:cSldViewPr snapToGrid="0">
      <p:cViewPr varScale="1">
        <p:scale>
          <a:sx n="70" d="100"/>
          <a:sy n="70" d="100"/>
        </p:scale>
        <p:origin x="-3450" y="-114"/>
      </p:cViewPr>
      <p:guideLst>
        <p:guide orient="horz" pos="2592"/>
        <p:guide orient="horz" pos="5542"/>
        <p:guide orient="horz" pos="5777"/>
        <p:guide pos="293"/>
        <p:guide pos="4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1B629F-2208-429B-AF5C-2E1F2E5A3DDE}"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28E4CEAD-A893-4F93-A71F-AC77737C6B8F}">
      <dgm:prSet phldrT="[Text]"/>
      <dgm:spPr/>
      <dgm:t>
        <a:bodyPr/>
        <a:lstStyle/>
        <a:p>
          <a:r>
            <a:rPr lang="en-US" dirty="0"/>
            <a:t>Professional visibility</a:t>
          </a:r>
        </a:p>
      </dgm:t>
    </dgm:pt>
    <dgm:pt modelId="{905396C7-5EDA-43D1-87C1-32CA00E3ECF1}" type="parTrans" cxnId="{CD0FBCFF-8FAE-42C8-B9C7-B3ADD56D11C5}">
      <dgm:prSet/>
      <dgm:spPr/>
      <dgm:t>
        <a:bodyPr/>
        <a:lstStyle/>
        <a:p>
          <a:endParaRPr lang="en-US"/>
        </a:p>
      </dgm:t>
    </dgm:pt>
    <dgm:pt modelId="{6D9C12CB-15AB-46DF-A2CB-DF555E78BE1B}" type="sibTrans" cxnId="{CD0FBCFF-8FAE-42C8-B9C7-B3ADD56D11C5}">
      <dgm:prSet/>
      <dgm:spPr/>
      <dgm:t>
        <a:bodyPr/>
        <a:lstStyle/>
        <a:p>
          <a:endParaRPr lang="en-US"/>
        </a:p>
      </dgm:t>
    </dgm:pt>
    <dgm:pt modelId="{B42B9F29-D343-4043-95AE-ABC9C7E58A86}">
      <dgm:prSet phldrT="[Text]" custT="1"/>
      <dgm:spPr/>
      <dgm:t>
        <a:bodyPr/>
        <a:lstStyle/>
        <a:p>
          <a:r>
            <a:rPr lang="en-US" sz="1000" dirty="0"/>
            <a:t>Dedicated AHP web site launched titled Advanced Practice at UCSF Health</a:t>
          </a:r>
        </a:p>
      </dgm:t>
    </dgm:pt>
    <dgm:pt modelId="{C5DB6722-2082-482F-AAAE-58FAEA56CF24}" type="parTrans" cxnId="{6660D7B3-490D-4295-87A9-F2CA78FAB4DC}">
      <dgm:prSet/>
      <dgm:spPr/>
      <dgm:t>
        <a:bodyPr/>
        <a:lstStyle/>
        <a:p>
          <a:endParaRPr lang="en-US"/>
        </a:p>
      </dgm:t>
    </dgm:pt>
    <dgm:pt modelId="{03299616-3E38-41FE-BE90-AB3008183A35}" type="sibTrans" cxnId="{6660D7B3-490D-4295-87A9-F2CA78FAB4DC}">
      <dgm:prSet/>
      <dgm:spPr/>
      <dgm:t>
        <a:bodyPr/>
        <a:lstStyle/>
        <a:p>
          <a:endParaRPr lang="en-US"/>
        </a:p>
      </dgm:t>
    </dgm:pt>
    <dgm:pt modelId="{F44C6FA4-2B2A-4171-9D87-D614562A6D91}">
      <dgm:prSet phldrT="[Text]"/>
      <dgm:spPr/>
      <dgm:t>
        <a:bodyPr/>
        <a:lstStyle/>
        <a:p>
          <a:r>
            <a:rPr lang="en-US" dirty="0"/>
            <a:t>Revenue maximization</a:t>
          </a:r>
        </a:p>
      </dgm:t>
    </dgm:pt>
    <dgm:pt modelId="{3637BE85-62DE-4876-B65B-27095C5F6A52}" type="parTrans" cxnId="{97BFB444-1AE8-4D4B-9F6E-BEAEBD93209A}">
      <dgm:prSet/>
      <dgm:spPr/>
      <dgm:t>
        <a:bodyPr/>
        <a:lstStyle/>
        <a:p>
          <a:endParaRPr lang="en-US"/>
        </a:p>
      </dgm:t>
    </dgm:pt>
    <dgm:pt modelId="{1D05911E-BF81-4C23-B871-4F3F2842D814}" type="sibTrans" cxnId="{97BFB444-1AE8-4D4B-9F6E-BEAEBD93209A}">
      <dgm:prSet/>
      <dgm:spPr/>
      <dgm:t>
        <a:bodyPr/>
        <a:lstStyle/>
        <a:p>
          <a:endParaRPr lang="en-US"/>
        </a:p>
      </dgm:t>
    </dgm:pt>
    <dgm:pt modelId="{A75CCBAE-54F7-49D4-9C67-FA7F711ECD81}">
      <dgm:prSet phldrT="[Text]" custT="1"/>
      <dgm:spPr/>
      <dgm:t>
        <a:bodyPr/>
        <a:lstStyle/>
        <a:p>
          <a:pPr algn="l"/>
          <a:r>
            <a:rPr lang="en-US" sz="1000" dirty="0"/>
            <a:t>Ensuring we hire where the need for AHP professional’s services are reduction of non-revenue activities when possible.</a:t>
          </a:r>
          <a:endParaRPr lang="en-US" sz="700" dirty="0"/>
        </a:p>
      </dgm:t>
    </dgm:pt>
    <dgm:pt modelId="{9941334F-155E-4E82-B210-B10E84ACCC83}" type="parTrans" cxnId="{26816671-16C0-4BD3-9E7A-AC44E92FC5EA}">
      <dgm:prSet/>
      <dgm:spPr/>
      <dgm:t>
        <a:bodyPr/>
        <a:lstStyle/>
        <a:p>
          <a:endParaRPr lang="en-US"/>
        </a:p>
      </dgm:t>
    </dgm:pt>
    <dgm:pt modelId="{47E1F31C-64BD-45C4-8AE2-5D294A0A5238}" type="sibTrans" cxnId="{26816671-16C0-4BD3-9E7A-AC44E92FC5EA}">
      <dgm:prSet/>
      <dgm:spPr/>
      <dgm:t>
        <a:bodyPr/>
        <a:lstStyle/>
        <a:p>
          <a:endParaRPr lang="en-US"/>
        </a:p>
      </dgm:t>
    </dgm:pt>
    <dgm:pt modelId="{58A040AB-3592-40B8-AE7E-62BC71852C4C}">
      <dgm:prSet phldrT="[Text]"/>
      <dgm:spPr/>
      <dgm:t>
        <a:bodyPr/>
        <a:lstStyle/>
        <a:p>
          <a:r>
            <a:rPr lang="en-US" dirty="0"/>
            <a:t>Communication and community</a:t>
          </a:r>
        </a:p>
      </dgm:t>
    </dgm:pt>
    <dgm:pt modelId="{DE8271DF-1855-4A8E-927D-4C170D35E19F}" type="parTrans" cxnId="{3D372166-3FB9-4A78-832D-07606A2631D7}">
      <dgm:prSet/>
      <dgm:spPr/>
      <dgm:t>
        <a:bodyPr/>
        <a:lstStyle/>
        <a:p>
          <a:endParaRPr lang="en-US"/>
        </a:p>
      </dgm:t>
    </dgm:pt>
    <dgm:pt modelId="{ACE66631-4999-4451-A212-431217E4599D}" type="sibTrans" cxnId="{3D372166-3FB9-4A78-832D-07606A2631D7}">
      <dgm:prSet/>
      <dgm:spPr/>
      <dgm:t>
        <a:bodyPr/>
        <a:lstStyle/>
        <a:p>
          <a:endParaRPr lang="en-US"/>
        </a:p>
      </dgm:t>
    </dgm:pt>
    <dgm:pt modelId="{25EEC435-0879-49D7-9B52-4CAC71CF223C}">
      <dgm:prSet phldrT="[Text]" custT="1"/>
      <dgm:spPr/>
      <dgm:t>
        <a:bodyPr/>
        <a:lstStyle/>
        <a:p>
          <a:r>
            <a:rPr lang="en-US" sz="1050" dirty="0"/>
            <a:t>AHP Newsletter to communicate succinctly across geography</a:t>
          </a:r>
        </a:p>
      </dgm:t>
    </dgm:pt>
    <dgm:pt modelId="{F4632F8B-FAEA-4787-9E82-6449B5542FC4}" type="parTrans" cxnId="{112E48F8-2E8B-4D89-840E-B16434665D6D}">
      <dgm:prSet/>
      <dgm:spPr/>
      <dgm:t>
        <a:bodyPr/>
        <a:lstStyle/>
        <a:p>
          <a:endParaRPr lang="en-US"/>
        </a:p>
      </dgm:t>
    </dgm:pt>
    <dgm:pt modelId="{B062EB04-53E3-4983-9EA3-A9412557A41B}" type="sibTrans" cxnId="{112E48F8-2E8B-4D89-840E-B16434665D6D}">
      <dgm:prSet/>
      <dgm:spPr/>
      <dgm:t>
        <a:bodyPr/>
        <a:lstStyle/>
        <a:p>
          <a:endParaRPr lang="en-US"/>
        </a:p>
      </dgm:t>
    </dgm:pt>
    <dgm:pt modelId="{66A73E84-B8E7-4EE4-AA00-C7F5C4C1C273}">
      <dgm:prSet phldrT="[Text]"/>
      <dgm:spPr/>
      <dgm:t>
        <a:bodyPr/>
        <a:lstStyle/>
        <a:p>
          <a:r>
            <a:rPr lang="en-US" dirty="0"/>
            <a:t>Productivity and benchmarking</a:t>
          </a:r>
        </a:p>
      </dgm:t>
    </dgm:pt>
    <dgm:pt modelId="{2A118818-7E38-426E-8785-73A06C5033C3}" type="parTrans" cxnId="{45A2B27A-8B98-4E96-A853-466A7AF3AC45}">
      <dgm:prSet/>
      <dgm:spPr/>
      <dgm:t>
        <a:bodyPr/>
        <a:lstStyle/>
        <a:p>
          <a:endParaRPr lang="en-US"/>
        </a:p>
      </dgm:t>
    </dgm:pt>
    <dgm:pt modelId="{C898FA54-344A-4B60-9C8D-BB724414B175}" type="sibTrans" cxnId="{45A2B27A-8B98-4E96-A853-466A7AF3AC45}">
      <dgm:prSet/>
      <dgm:spPr/>
      <dgm:t>
        <a:bodyPr/>
        <a:lstStyle/>
        <a:p>
          <a:endParaRPr lang="en-US"/>
        </a:p>
      </dgm:t>
    </dgm:pt>
    <dgm:pt modelId="{EC4DFA80-F1BA-4097-8B1D-32486A46886D}">
      <dgm:prSet phldrT="[Text]" custT="1"/>
      <dgm:spPr/>
      <dgm:t>
        <a:bodyPr/>
        <a:lstStyle/>
        <a:p>
          <a:r>
            <a:rPr lang="en-US" sz="1000" dirty="0"/>
            <a:t>Documentation compliance with payers.</a:t>
          </a:r>
        </a:p>
      </dgm:t>
    </dgm:pt>
    <dgm:pt modelId="{B1D7C574-20D4-44A8-9FC7-0E12DB5894F6}" type="parTrans" cxnId="{25B55DE7-B174-4F99-92B0-422948C6F263}">
      <dgm:prSet/>
      <dgm:spPr/>
      <dgm:t>
        <a:bodyPr/>
        <a:lstStyle/>
        <a:p>
          <a:endParaRPr lang="en-US"/>
        </a:p>
      </dgm:t>
    </dgm:pt>
    <dgm:pt modelId="{C251AE84-6E74-4F81-8328-CE74E8721B69}" type="sibTrans" cxnId="{25B55DE7-B174-4F99-92B0-422948C6F263}">
      <dgm:prSet/>
      <dgm:spPr/>
      <dgm:t>
        <a:bodyPr/>
        <a:lstStyle/>
        <a:p>
          <a:endParaRPr lang="en-US"/>
        </a:p>
      </dgm:t>
    </dgm:pt>
    <dgm:pt modelId="{D3EB13CE-4C80-4189-8C40-7E0F8BBA9130}">
      <dgm:prSet phldrT="[Text]" custT="1"/>
      <dgm:spPr/>
      <dgm:t>
        <a:bodyPr/>
        <a:lstStyle/>
        <a:p>
          <a:r>
            <a:rPr lang="en-US" sz="1000" dirty="0"/>
            <a:t>Formalizing the Onboarding to begin on July 26, 2017 and reduce attrition.</a:t>
          </a:r>
        </a:p>
      </dgm:t>
    </dgm:pt>
    <dgm:pt modelId="{F6F6D331-587F-43F7-85E7-836AEB39CC37}" type="parTrans" cxnId="{94F93B9A-1839-4290-A817-0FC8537C88EF}">
      <dgm:prSet/>
      <dgm:spPr/>
      <dgm:t>
        <a:bodyPr/>
        <a:lstStyle/>
        <a:p>
          <a:endParaRPr lang="en-US"/>
        </a:p>
      </dgm:t>
    </dgm:pt>
    <dgm:pt modelId="{EADB3B87-EC01-4516-A3A5-24E4DECE5E59}" type="sibTrans" cxnId="{94F93B9A-1839-4290-A817-0FC8537C88EF}">
      <dgm:prSet/>
      <dgm:spPr/>
      <dgm:t>
        <a:bodyPr/>
        <a:lstStyle/>
        <a:p>
          <a:endParaRPr lang="en-US"/>
        </a:p>
      </dgm:t>
    </dgm:pt>
    <dgm:pt modelId="{09E19532-2868-44FB-AA80-5F09A7984D17}">
      <dgm:prSet phldrT="[Text]" custT="1"/>
      <dgm:spPr/>
      <dgm:t>
        <a:bodyPr/>
        <a:lstStyle/>
        <a:p>
          <a:r>
            <a:rPr lang="en-US" sz="1000" dirty="0"/>
            <a:t>Expanding Fellowship opportunities and partnering with UCSF SON for accreditation.  </a:t>
          </a:r>
        </a:p>
      </dgm:t>
    </dgm:pt>
    <dgm:pt modelId="{771635CE-AFB5-447F-B2EC-2F7A3D7ED565}" type="parTrans" cxnId="{DABA528C-CC98-4301-8514-404A8D4BBA6F}">
      <dgm:prSet/>
      <dgm:spPr/>
      <dgm:t>
        <a:bodyPr/>
        <a:lstStyle/>
        <a:p>
          <a:endParaRPr lang="en-US"/>
        </a:p>
      </dgm:t>
    </dgm:pt>
    <dgm:pt modelId="{2798333A-A791-4024-B179-0EB47A10C446}" type="sibTrans" cxnId="{DABA528C-CC98-4301-8514-404A8D4BBA6F}">
      <dgm:prSet/>
      <dgm:spPr/>
      <dgm:t>
        <a:bodyPr/>
        <a:lstStyle/>
        <a:p>
          <a:endParaRPr lang="en-US"/>
        </a:p>
      </dgm:t>
    </dgm:pt>
    <dgm:pt modelId="{737FD5DF-4ECD-4117-AD4D-947F85B8787B}">
      <dgm:prSet phldrT="[Text]" custT="1"/>
      <dgm:spPr/>
      <dgm:t>
        <a:bodyPr/>
        <a:lstStyle/>
        <a:p>
          <a:pPr algn="l"/>
          <a:r>
            <a:rPr lang="en-US" sz="1000" dirty="0"/>
            <a:t>Practice to scope.  </a:t>
          </a:r>
          <a:endParaRPr lang="en-US" sz="700" dirty="0"/>
        </a:p>
      </dgm:t>
    </dgm:pt>
    <dgm:pt modelId="{91744CA7-9272-49DD-A16E-4CAEB57F8FBC}" type="parTrans" cxnId="{9F913B5C-6790-4F4D-BAE9-8AD3B1771CC1}">
      <dgm:prSet/>
      <dgm:spPr/>
      <dgm:t>
        <a:bodyPr/>
        <a:lstStyle/>
        <a:p>
          <a:endParaRPr lang="en-US"/>
        </a:p>
      </dgm:t>
    </dgm:pt>
    <dgm:pt modelId="{006C661B-B608-4C6F-BBB7-97DEBF7E4A92}" type="sibTrans" cxnId="{9F913B5C-6790-4F4D-BAE9-8AD3B1771CC1}">
      <dgm:prSet/>
      <dgm:spPr/>
      <dgm:t>
        <a:bodyPr/>
        <a:lstStyle/>
        <a:p>
          <a:endParaRPr lang="en-US"/>
        </a:p>
      </dgm:t>
    </dgm:pt>
    <dgm:pt modelId="{2D21B849-4897-48DB-B8BD-B46C6E6DF014}">
      <dgm:prSet phldrT="[Text]" custT="1"/>
      <dgm:spPr/>
      <dgm:t>
        <a:bodyPr/>
        <a:lstStyle/>
        <a:p>
          <a:pPr algn="l"/>
          <a:r>
            <a:rPr lang="en-US" sz="1000" dirty="0"/>
            <a:t>Making AHPs part of the patient access solution</a:t>
          </a:r>
          <a:r>
            <a:rPr lang="en-US" sz="700" dirty="0"/>
            <a:t>.  </a:t>
          </a:r>
        </a:p>
      </dgm:t>
    </dgm:pt>
    <dgm:pt modelId="{CB6382CA-0C23-4EEE-B86E-611D8ACB02CE}" type="parTrans" cxnId="{9B1D0B01-EC1F-4DAB-9A76-8196DE4A1092}">
      <dgm:prSet/>
      <dgm:spPr/>
      <dgm:t>
        <a:bodyPr/>
        <a:lstStyle/>
        <a:p>
          <a:endParaRPr lang="en-US"/>
        </a:p>
      </dgm:t>
    </dgm:pt>
    <dgm:pt modelId="{F9365D92-D54A-4815-A509-A0209F2D9A82}" type="sibTrans" cxnId="{9B1D0B01-EC1F-4DAB-9A76-8196DE4A1092}">
      <dgm:prSet/>
      <dgm:spPr/>
      <dgm:t>
        <a:bodyPr/>
        <a:lstStyle/>
        <a:p>
          <a:endParaRPr lang="en-US"/>
        </a:p>
      </dgm:t>
    </dgm:pt>
    <dgm:pt modelId="{F8BD4B30-6F67-40AF-B6E9-92511A49D5CC}">
      <dgm:prSet phldrT="[Text]" custT="1"/>
      <dgm:spPr/>
      <dgm:t>
        <a:bodyPr/>
        <a:lstStyle/>
        <a:p>
          <a:pPr algn="l"/>
          <a:r>
            <a:rPr lang="en-US" sz="1000" dirty="0"/>
            <a:t>Seeking revenue opportunities </a:t>
          </a:r>
        </a:p>
      </dgm:t>
    </dgm:pt>
    <dgm:pt modelId="{CB7789FC-6CD5-4E3A-B688-F3531F84D4CB}" type="parTrans" cxnId="{53B65FF7-D0FD-46E4-BA3F-99223A163B36}">
      <dgm:prSet/>
      <dgm:spPr/>
      <dgm:t>
        <a:bodyPr/>
        <a:lstStyle/>
        <a:p>
          <a:endParaRPr lang="en-US"/>
        </a:p>
      </dgm:t>
    </dgm:pt>
    <dgm:pt modelId="{3C26C062-EDD2-4534-88FA-A4F8964CE649}" type="sibTrans" cxnId="{53B65FF7-D0FD-46E4-BA3F-99223A163B36}">
      <dgm:prSet/>
      <dgm:spPr/>
      <dgm:t>
        <a:bodyPr/>
        <a:lstStyle/>
        <a:p>
          <a:endParaRPr lang="en-US"/>
        </a:p>
      </dgm:t>
    </dgm:pt>
    <dgm:pt modelId="{39ECF12A-CD56-467C-88DD-10768E49E4C9}">
      <dgm:prSet phldrT="[Text]" custT="1"/>
      <dgm:spPr/>
      <dgm:t>
        <a:bodyPr/>
        <a:lstStyle/>
        <a:p>
          <a:r>
            <a:rPr lang="en-US" sz="1000" dirty="0"/>
            <a:t>Greater transparency and accuracy of  </a:t>
          </a:r>
          <a:r>
            <a:rPr lang="en-US" sz="1000" dirty="0" err="1"/>
            <a:t>wRVU</a:t>
          </a:r>
          <a:r>
            <a:rPr lang="en-US" sz="1000" dirty="0"/>
            <a:t> data.</a:t>
          </a:r>
        </a:p>
      </dgm:t>
    </dgm:pt>
    <dgm:pt modelId="{B4902D10-B489-42F3-83FD-0F70BC3EFFDE}" type="parTrans" cxnId="{D75E2C9D-9DE3-4A96-BFBA-A28CCD2D50E0}">
      <dgm:prSet/>
      <dgm:spPr/>
      <dgm:t>
        <a:bodyPr/>
        <a:lstStyle/>
        <a:p>
          <a:endParaRPr lang="en-US"/>
        </a:p>
      </dgm:t>
    </dgm:pt>
    <dgm:pt modelId="{156F3602-C933-4EE5-8CA9-8CEE40CA4045}" type="sibTrans" cxnId="{D75E2C9D-9DE3-4A96-BFBA-A28CCD2D50E0}">
      <dgm:prSet/>
      <dgm:spPr/>
      <dgm:t>
        <a:bodyPr/>
        <a:lstStyle/>
        <a:p>
          <a:endParaRPr lang="en-US"/>
        </a:p>
      </dgm:t>
    </dgm:pt>
    <dgm:pt modelId="{83EFBD2A-2234-41B0-901C-A3DFE0DB460E}">
      <dgm:prSet phldrT="[Text]" custT="1"/>
      <dgm:spPr/>
      <dgm:t>
        <a:bodyPr/>
        <a:lstStyle/>
        <a:p>
          <a:r>
            <a:rPr lang="en-US" sz="1000" dirty="0"/>
            <a:t>Using CAP2 and Vizient for data comparison.  </a:t>
          </a:r>
        </a:p>
      </dgm:t>
    </dgm:pt>
    <dgm:pt modelId="{3BA1EC6E-A8AA-4271-BD25-E929A68CEDED}" type="parTrans" cxnId="{BAEAA28A-BC64-4846-B99E-680F0F1D1068}">
      <dgm:prSet/>
      <dgm:spPr/>
      <dgm:t>
        <a:bodyPr/>
        <a:lstStyle/>
        <a:p>
          <a:endParaRPr lang="en-US"/>
        </a:p>
      </dgm:t>
    </dgm:pt>
    <dgm:pt modelId="{5738339A-7141-484F-BBD2-F64B5453E8C6}" type="sibTrans" cxnId="{BAEAA28A-BC64-4846-B99E-680F0F1D1068}">
      <dgm:prSet/>
      <dgm:spPr/>
      <dgm:t>
        <a:bodyPr/>
        <a:lstStyle/>
        <a:p>
          <a:endParaRPr lang="en-US"/>
        </a:p>
      </dgm:t>
    </dgm:pt>
    <dgm:pt modelId="{7E5CEA86-8608-46CB-9394-61B83D9D81D3}">
      <dgm:prSet phldrT="[Text]" custT="1"/>
      <dgm:spPr/>
      <dgm:t>
        <a:bodyPr/>
        <a:lstStyle/>
        <a:p>
          <a:r>
            <a:rPr lang="en-US" sz="1000" dirty="0"/>
            <a:t>Aligning all  UC Med Centers in AHP practice.</a:t>
          </a:r>
        </a:p>
      </dgm:t>
    </dgm:pt>
    <dgm:pt modelId="{F22F1EB3-6854-40AB-B0C7-59A9D5603596}" type="parTrans" cxnId="{BF6401F6-FEC4-4EC0-89C3-EEAFE0DCABE7}">
      <dgm:prSet/>
      <dgm:spPr/>
      <dgm:t>
        <a:bodyPr/>
        <a:lstStyle/>
        <a:p>
          <a:endParaRPr lang="en-US"/>
        </a:p>
      </dgm:t>
    </dgm:pt>
    <dgm:pt modelId="{582C70EA-A1AA-4F24-8561-E9A7FA20F141}" type="sibTrans" cxnId="{BF6401F6-FEC4-4EC0-89C3-EEAFE0DCABE7}">
      <dgm:prSet/>
      <dgm:spPr/>
      <dgm:t>
        <a:bodyPr/>
        <a:lstStyle/>
        <a:p>
          <a:endParaRPr lang="en-US"/>
        </a:p>
      </dgm:t>
    </dgm:pt>
    <dgm:pt modelId="{94E8347E-F6C2-4530-965C-B630894051E2}">
      <dgm:prSet phldrT="[Text]" custT="1"/>
      <dgm:spPr/>
      <dgm:t>
        <a:bodyPr/>
        <a:lstStyle/>
        <a:p>
          <a:r>
            <a:rPr lang="en-US" sz="1050" dirty="0"/>
            <a:t>Recognition awards.  </a:t>
          </a:r>
        </a:p>
      </dgm:t>
    </dgm:pt>
    <dgm:pt modelId="{8588A38A-494C-4D5A-9ACF-0CB5A34C987A}" type="parTrans" cxnId="{1329447E-E7AA-422C-AF3D-3556CF1A931C}">
      <dgm:prSet/>
      <dgm:spPr/>
      <dgm:t>
        <a:bodyPr/>
        <a:lstStyle/>
        <a:p>
          <a:endParaRPr lang="en-US"/>
        </a:p>
      </dgm:t>
    </dgm:pt>
    <dgm:pt modelId="{C87BC28E-9110-4868-A660-3F08DF566E98}" type="sibTrans" cxnId="{1329447E-E7AA-422C-AF3D-3556CF1A931C}">
      <dgm:prSet/>
      <dgm:spPr/>
      <dgm:t>
        <a:bodyPr/>
        <a:lstStyle/>
        <a:p>
          <a:endParaRPr lang="en-US"/>
        </a:p>
      </dgm:t>
    </dgm:pt>
    <dgm:pt modelId="{62584C6F-BCFA-4C70-B9F9-9D5581BE442D}">
      <dgm:prSet phldrT="[Text]" custT="1"/>
      <dgm:spPr/>
      <dgm:t>
        <a:bodyPr/>
        <a:lstStyle/>
        <a:p>
          <a:r>
            <a:rPr lang="en-US" sz="1050" dirty="0"/>
            <a:t>Standardizing JDs, evaluations, and professional ladder.</a:t>
          </a:r>
        </a:p>
      </dgm:t>
    </dgm:pt>
    <dgm:pt modelId="{ADDB682B-2F3A-4356-AA4F-2A646A38FCDA}" type="parTrans" cxnId="{598CB360-68F5-4FC0-A194-43FC98013EE6}">
      <dgm:prSet/>
      <dgm:spPr/>
      <dgm:t>
        <a:bodyPr/>
        <a:lstStyle/>
        <a:p>
          <a:endParaRPr lang="en-US"/>
        </a:p>
      </dgm:t>
    </dgm:pt>
    <dgm:pt modelId="{FD038266-2FB4-4319-B907-9B18A5047DA3}" type="sibTrans" cxnId="{598CB360-68F5-4FC0-A194-43FC98013EE6}">
      <dgm:prSet/>
      <dgm:spPr/>
      <dgm:t>
        <a:bodyPr/>
        <a:lstStyle/>
        <a:p>
          <a:endParaRPr lang="en-US"/>
        </a:p>
      </dgm:t>
    </dgm:pt>
    <dgm:pt modelId="{A1829528-54AA-4852-86B1-07974DFFED15}">
      <dgm:prSet phldrT="[Text]" custT="1"/>
      <dgm:spPr/>
      <dgm:t>
        <a:bodyPr/>
        <a:lstStyle/>
        <a:p>
          <a:r>
            <a:rPr lang="en-US" sz="1050" dirty="0"/>
            <a:t>Open forum events </a:t>
          </a:r>
          <a:r>
            <a:rPr lang="en-US" sz="1000" dirty="0"/>
            <a:t>and strategic planning</a:t>
          </a:r>
        </a:p>
      </dgm:t>
    </dgm:pt>
    <dgm:pt modelId="{088140E1-70F2-4096-8D48-EA6234BC6466}" type="parTrans" cxnId="{A0EA25C7-DF53-4E61-A0FD-B1C578BAF0EA}">
      <dgm:prSet/>
      <dgm:spPr/>
      <dgm:t>
        <a:bodyPr/>
        <a:lstStyle/>
        <a:p>
          <a:endParaRPr lang="en-US"/>
        </a:p>
      </dgm:t>
    </dgm:pt>
    <dgm:pt modelId="{E08D5E1F-CA8A-479F-A0A9-E2153652976E}" type="sibTrans" cxnId="{A0EA25C7-DF53-4E61-A0FD-B1C578BAF0EA}">
      <dgm:prSet/>
      <dgm:spPr/>
      <dgm:t>
        <a:bodyPr/>
        <a:lstStyle/>
        <a:p>
          <a:endParaRPr lang="en-US"/>
        </a:p>
      </dgm:t>
    </dgm:pt>
    <dgm:pt modelId="{E8CA9D89-01F4-49F5-88AA-699FF7FA06F9}" type="pres">
      <dgm:prSet presAssocID="{8C1B629F-2208-429B-AF5C-2E1F2E5A3DDE}" presName="cycleMatrixDiagram" presStyleCnt="0">
        <dgm:presLayoutVars>
          <dgm:chMax val="1"/>
          <dgm:dir/>
          <dgm:animLvl val="lvl"/>
          <dgm:resizeHandles val="exact"/>
        </dgm:presLayoutVars>
      </dgm:prSet>
      <dgm:spPr/>
      <dgm:t>
        <a:bodyPr/>
        <a:lstStyle/>
        <a:p>
          <a:endParaRPr lang="en-US"/>
        </a:p>
      </dgm:t>
    </dgm:pt>
    <dgm:pt modelId="{9C2D2ADD-6732-4596-9C2D-931656EB7A01}" type="pres">
      <dgm:prSet presAssocID="{8C1B629F-2208-429B-AF5C-2E1F2E5A3DDE}" presName="children" presStyleCnt="0"/>
      <dgm:spPr/>
    </dgm:pt>
    <dgm:pt modelId="{C52FB1F1-2FF4-4511-87EE-421706EEBABC}" type="pres">
      <dgm:prSet presAssocID="{8C1B629F-2208-429B-AF5C-2E1F2E5A3DDE}" presName="child1group" presStyleCnt="0"/>
      <dgm:spPr/>
    </dgm:pt>
    <dgm:pt modelId="{68993880-6313-4DBB-B501-B3E283F3A769}" type="pres">
      <dgm:prSet presAssocID="{8C1B629F-2208-429B-AF5C-2E1F2E5A3DDE}" presName="child1" presStyleLbl="bgAcc1" presStyleIdx="0" presStyleCnt="4" custFlipHor="1" custScaleX="122312" custScaleY="134850" custLinFactNeighborX="-47580" custLinFactNeighborY="32741"/>
      <dgm:spPr/>
      <dgm:t>
        <a:bodyPr/>
        <a:lstStyle/>
        <a:p>
          <a:endParaRPr lang="en-US"/>
        </a:p>
      </dgm:t>
    </dgm:pt>
    <dgm:pt modelId="{65C7C96A-3FF7-4C30-8BE3-4D2C4CA0FB5C}" type="pres">
      <dgm:prSet presAssocID="{8C1B629F-2208-429B-AF5C-2E1F2E5A3DDE}" presName="child1Text" presStyleLbl="bgAcc1" presStyleIdx="0" presStyleCnt="4">
        <dgm:presLayoutVars>
          <dgm:bulletEnabled val="1"/>
        </dgm:presLayoutVars>
      </dgm:prSet>
      <dgm:spPr/>
      <dgm:t>
        <a:bodyPr/>
        <a:lstStyle/>
        <a:p>
          <a:endParaRPr lang="en-US"/>
        </a:p>
      </dgm:t>
    </dgm:pt>
    <dgm:pt modelId="{FA786112-2D07-4BE8-ADAF-859E618B52A4}" type="pres">
      <dgm:prSet presAssocID="{8C1B629F-2208-429B-AF5C-2E1F2E5A3DDE}" presName="child2group" presStyleCnt="0"/>
      <dgm:spPr/>
    </dgm:pt>
    <dgm:pt modelId="{D0488CF7-707B-4B87-A3C8-4C01E18F49F3}" type="pres">
      <dgm:prSet presAssocID="{8C1B629F-2208-429B-AF5C-2E1F2E5A3DDE}" presName="child2" presStyleLbl="bgAcc1" presStyleIdx="1" presStyleCnt="4" custScaleX="129277" custScaleY="134388" custLinFactNeighborX="51837" custLinFactNeighborY="29454"/>
      <dgm:spPr/>
      <dgm:t>
        <a:bodyPr/>
        <a:lstStyle/>
        <a:p>
          <a:endParaRPr lang="en-US"/>
        </a:p>
      </dgm:t>
    </dgm:pt>
    <dgm:pt modelId="{BF33700B-78AA-4F4A-8267-EF8AAF62AC8B}" type="pres">
      <dgm:prSet presAssocID="{8C1B629F-2208-429B-AF5C-2E1F2E5A3DDE}" presName="child2Text" presStyleLbl="bgAcc1" presStyleIdx="1" presStyleCnt="4">
        <dgm:presLayoutVars>
          <dgm:bulletEnabled val="1"/>
        </dgm:presLayoutVars>
      </dgm:prSet>
      <dgm:spPr/>
      <dgm:t>
        <a:bodyPr/>
        <a:lstStyle/>
        <a:p>
          <a:endParaRPr lang="en-US"/>
        </a:p>
      </dgm:t>
    </dgm:pt>
    <dgm:pt modelId="{8C0132EE-1C80-477E-ADD2-AC468488BAC6}" type="pres">
      <dgm:prSet presAssocID="{8C1B629F-2208-429B-AF5C-2E1F2E5A3DDE}" presName="child3group" presStyleCnt="0"/>
      <dgm:spPr/>
    </dgm:pt>
    <dgm:pt modelId="{AB3FBDA4-E437-4282-967E-A5E2FF9C0451}" type="pres">
      <dgm:prSet presAssocID="{8C1B629F-2208-429B-AF5C-2E1F2E5A3DDE}" presName="child3" presStyleLbl="bgAcc1" presStyleIdx="2" presStyleCnt="4" custScaleX="125821" custScaleY="157485" custLinFactNeighborX="56739" custLinFactNeighborY="-16461"/>
      <dgm:spPr/>
      <dgm:t>
        <a:bodyPr/>
        <a:lstStyle/>
        <a:p>
          <a:endParaRPr lang="en-US"/>
        </a:p>
      </dgm:t>
    </dgm:pt>
    <dgm:pt modelId="{1EBDF22E-C498-480B-9C61-F6EC190F4B03}" type="pres">
      <dgm:prSet presAssocID="{8C1B629F-2208-429B-AF5C-2E1F2E5A3DDE}" presName="child3Text" presStyleLbl="bgAcc1" presStyleIdx="2" presStyleCnt="4">
        <dgm:presLayoutVars>
          <dgm:bulletEnabled val="1"/>
        </dgm:presLayoutVars>
      </dgm:prSet>
      <dgm:spPr/>
      <dgm:t>
        <a:bodyPr/>
        <a:lstStyle/>
        <a:p>
          <a:endParaRPr lang="en-US"/>
        </a:p>
      </dgm:t>
    </dgm:pt>
    <dgm:pt modelId="{4124C249-9CC2-4B35-B274-A4956FF2C23A}" type="pres">
      <dgm:prSet presAssocID="{8C1B629F-2208-429B-AF5C-2E1F2E5A3DDE}" presName="child4group" presStyleCnt="0"/>
      <dgm:spPr/>
    </dgm:pt>
    <dgm:pt modelId="{82149B62-D94F-4C86-891F-C9EA92988440}" type="pres">
      <dgm:prSet presAssocID="{8C1B629F-2208-429B-AF5C-2E1F2E5A3DDE}" presName="child4" presStyleLbl="bgAcc1" presStyleIdx="3" presStyleCnt="4" custScaleX="126005" custScaleY="129480" custLinFactNeighborX="-45722" custLinFactNeighborY="-21757"/>
      <dgm:spPr/>
      <dgm:t>
        <a:bodyPr/>
        <a:lstStyle/>
        <a:p>
          <a:endParaRPr lang="en-US"/>
        </a:p>
      </dgm:t>
    </dgm:pt>
    <dgm:pt modelId="{033A90B7-2596-4C0C-8F4E-C18B635C13C8}" type="pres">
      <dgm:prSet presAssocID="{8C1B629F-2208-429B-AF5C-2E1F2E5A3DDE}" presName="child4Text" presStyleLbl="bgAcc1" presStyleIdx="3" presStyleCnt="4">
        <dgm:presLayoutVars>
          <dgm:bulletEnabled val="1"/>
        </dgm:presLayoutVars>
      </dgm:prSet>
      <dgm:spPr/>
      <dgm:t>
        <a:bodyPr/>
        <a:lstStyle/>
        <a:p>
          <a:endParaRPr lang="en-US"/>
        </a:p>
      </dgm:t>
    </dgm:pt>
    <dgm:pt modelId="{4E5A4CA8-6EE1-46CD-AC4D-CEA579D22AA1}" type="pres">
      <dgm:prSet presAssocID="{8C1B629F-2208-429B-AF5C-2E1F2E5A3DDE}" presName="childPlaceholder" presStyleCnt="0"/>
      <dgm:spPr/>
    </dgm:pt>
    <dgm:pt modelId="{AF883FD5-5074-4A5E-80D3-A265D1AAD5D8}" type="pres">
      <dgm:prSet presAssocID="{8C1B629F-2208-429B-AF5C-2E1F2E5A3DDE}" presName="circle" presStyleCnt="0"/>
      <dgm:spPr/>
    </dgm:pt>
    <dgm:pt modelId="{7C3D9E92-37B0-44F5-B62A-6C68709DE3BD}" type="pres">
      <dgm:prSet presAssocID="{8C1B629F-2208-429B-AF5C-2E1F2E5A3DDE}" presName="quadrant1" presStyleLbl="node1" presStyleIdx="0" presStyleCnt="4" custLinFactNeighborY="-1245">
        <dgm:presLayoutVars>
          <dgm:chMax val="1"/>
          <dgm:bulletEnabled val="1"/>
        </dgm:presLayoutVars>
      </dgm:prSet>
      <dgm:spPr/>
      <dgm:t>
        <a:bodyPr/>
        <a:lstStyle/>
        <a:p>
          <a:endParaRPr lang="en-US"/>
        </a:p>
      </dgm:t>
    </dgm:pt>
    <dgm:pt modelId="{05C1A8F0-2A3B-4BD1-A901-FDDDE325FA55}" type="pres">
      <dgm:prSet presAssocID="{8C1B629F-2208-429B-AF5C-2E1F2E5A3DDE}" presName="quadrant2" presStyleLbl="node1" presStyleIdx="1" presStyleCnt="4" custLinFactNeighborY="611">
        <dgm:presLayoutVars>
          <dgm:chMax val="1"/>
          <dgm:bulletEnabled val="1"/>
        </dgm:presLayoutVars>
      </dgm:prSet>
      <dgm:spPr/>
      <dgm:t>
        <a:bodyPr/>
        <a:lstStyle/>
        <a:p>
          <a:endParaRPr lang="en-US"/>
        </a:p>
      </dgm:t>
    </dgm:pt>
    <dgm:pt modelId="{0D85F2ED-BAD9-4563-91DE-10E130162A0F}" type="pres">
      <dgm:prSet presAssocID="{8C1B629F-2208-429B-AF5C-2E1F2E5A3DDE}" presName="quadrant3" presStyleLbl="node1" presStyleIdx="2" presStyleCnt="4">
        <dgm:presLayoutVars>
          <dgm:chMax val="1"/>
          <dgm:bulletEnabled val="1"/>
        </dgm:presLayoutVars>
      </dgm:prSet>
      <dgm:spPr/>
      <dgm:t>
        <a:bodyPr/>
        <a:lstStyle/>
        <a:p>
          <a:endParaRPr lang="en-US"/>
        </a:p>
      </dgm:t>
    </dgm:pt>
    <dgm:pt modelId="{830B034C-5DAF-438A-B27E-3B7D870377A7}" type="pres">
      <dgm:prSet presAssocID="{8C1B629F-2208-429B-AF5C-2E1F2E5A3DDE}" presName="quadrant4" presStyleLbl="node1" presStyleIdx="3" presStyleCnt="4" custLinFactNeighborX="28" custLinFactNeighborY="471">
        <dgm:presLayoutVars>
          <dgm:chMax val="1"/>
          <dgm:bulletEnabled val="1"/>
        </dgm:presLayoutVars>
      </dgm:prSet>
      <dgm:spPr/>
      <dgm:t>
        <a:bodyPr/>
        <a:lstStyle/>
        <a:p>
          <a:endParaRPr lang="en-US"/>
        </a:p>
      </dgm:t>
    </dgm:pt>
    <dgm:pt modelId="{FB2D2203-656B-45FF-9D30-B2B13C1A8550}" type="pres">
      <dgm:prSet presAssocID="{8C1B629F-2208-429B-AF5C-2E1F2E5A3DDE}" presName="quadrantPlaceholder" presStyleCnt="0"/>
      <dgm:spPr/>
    </dgm:pt>
    <dgm:pt modelId="{1E3EF42A-B892-4DCC-B8C7-FECE74A909E3}" type="pres">
      <dgm:prSet presAssocID="{8C1B629F-2208-429B-AF5C-2E1F2E5A3DDE}" presName="center1" presStyleLbl="fgShp" presStyleIdx="0" presStyleCnt="2"/>
      <dgm:spPr/>
    </dgm:pt>
    <dgm:pt modelId="{F5B90DA9-6786-4417-A7EA-D3A805479B59}" type="pres">
      <dgm:prSet presAssocID="{8C1B629F-2208-429B-AF5C-2E1F2E5A3DDE}" presName="center2" presStyleLbl="fgShp" presStyleIdx="1" presStyleCnt="2"/>
      <dgm:spPr/>
    </dgm:pt>
  </dgm:ptLst>
  <dgm:cxnLst>
    <dgm:cxn modelId="{6B470B7E-C919-426C-9D7E-8715ABC990CD}" type="presOf" srcId="{D3EB13CE-4C80-4189-8C40-7E0F8BBA9130}" destId="{68993880-6313-4DBB-B501-B3E283F3A769}" srcOrd="0" destOrd="1" presId="urn:microsoft.com/office/officeart/2005/8/layout/cycle4"/>
    <dgm:cxn modelId="{378EBA9B-6FB4-42E0-A91A-0F904F93608D}" type="presOf" srcId="{2D21B849-4897-48DB-B8BD-B46C6E6DF014}" destId="{D0488CF7-707B-4B87-A3C8-4C01E18F49F3}" srcOrd="0" destOrd="2" presId="urn:microsoft.com/office/officeart/2005/8/layout/cycle4"/>
    <dgm:cxn modelId="{BAEAA28A-BC64-4846-B99E-680F0F1D1068}" srcId="{66A73E84-B8E7-4EE4-AA00-C7F5C4C1C273}" destId="{83EFBD2A-2234-41B0-901C-A3DFE0DB460E}" srcOrd="2" destOrd="0" parTransId="{3BA1EC6E-A8AA-4271-BD25-E929A68CEDED}" sibTransId="{5738339A-7141-484F-BBD2-F64B5453E8C6}"/>
    <dgm:cxn modelId="{45A2B27A-8B98-4E96-A853-466A7AF3AC45}" srcId="{8C1B629F-2208-429B-AF5C-2E1F2E5A3DDE}" destId="{66A73E84-B8E7-4EE4-AA00-C7F5C4C1C273}" srcOrd="3" destOrd="0" parTransId="{2A118818-7E38-426E-8785-73A06C5033C3}" sibTransId="{C898FA54-344A-4B60-9C8D-BB724414B175}"/>
    <dgm:cxn modelId="{AFD123C7-3F6E-49FD-A14F-29F53C3E67D9}" type="presOf" srcId="{A1829528-54AA-4852-86B1-07974DFFED15}" destId="{AB3FBDA4-E437-4282-967E-A5E2FF9C0451}" srcOrd="0" destOrd="3" presId="urn:microsoft.com/office/officeart/2005/8/layout/cycle4"/>
    <dgm:cxn modelId="{9B1D0B01-EC1F-4DAB-9A76-8196DE4A1092}" srcId="{F44C6FA4-2B2A-4171-9D87-D614562A6D91}" destId="{2D21B849-4897-48DB-B8BD-B46C6E6DF014}" srcOrd="2" destOrd="0" parTransId="{CB6382CA-0C23-4EEE-B86E-611D8ACB02CE}" sibTransId="{F9365D92-D54A-4815-A509-A0209F2D9A82}"/>
    <dgm:cxn modelId="{A149A260-6A7D-42E6-B15B-98A1825BA576}" type="presOf" srcId="{A75CCBAE-54F7-49D4-9C67-FA7F711ECD81}" destId="{BF33700B-78AA-4F4A-8267-EF8AAF62AC8B}" srcOrd="1" destOrd="0" presId="urn:microsoft.com/office/officeart/2005/8/layout/cycle4"/>
    <dgm:cxn modelId="{7CF3EC31-80DC-4573-9E38-2BF7B48D8AE5}" type="presOf" srcId="{B42B9F29-D343-4043-95AE-ABC9C7E58A86}" destId="{68993880-6313-4DBB-B501-B3E283F3A769}" srcOrd="0" destOrd="0" presId="urn:microsoft.com/office/officeart/2005/8/layout/cycle4"/>
    <dgm:cxn modelId="{53B65FF7-D0FD-46E4-BA3F-99223A163B36}" srcId="{F44C6FA4-2B2A-4171-9D87-D614562A6D91}" destId="{F8BD4B30-6F67-40AF-B6E9-92511A49D5CC}" srcOrd="3" destOrd="0" parTransId="{CB7789FC-6CD5-4E3A-B688-F3531F84D4CB}" sibTransId="{3C26C062-EDD2-4534-88FA-A4F8964CE649}"/>
    <dgm:cxn modelId="{3256A49C-0B08-46A9-8B00-FF35A9B92220}" type="presOf" srcId="{A1829528-54AA-4852-86B1-07974DFFED15}" destId="{1EBDF22E-C498-480B-9C61-F6EC190F4B03}" srcOrd="1" destOrd="3" presId="urn:microsoft.com/office/officeart/2005/8/layout/cycle4"/>
    <dgm:cxn modelId="{97BFB444-1AE8-4D4B-9F6E-BEAEBD93209A}" srcId="{8C1B629F-2208-429B-AF5C-2E1F2E5A3DDE}" destId="{F44C6FA4-2B2A-4171-9D87-D614562A6D91}" srcOrd="1" destOrd="0" parTransId="{3637BE85-62DE-4876-B65B-27095C5F6A52}" sibTransId="{1D05911E-BF81-4C23-B871-4F3F2842D814}"/>
    <dgm:cxn modelId="{5107CC2D-56FA-42E5-A391-A587E02648A5}" type="presOf" srcId="{94E8347E-F6C2-4530-965C-B630894051E2}" destId="{AB3FBDA4-E437-4282-967E-A5E2FF9C0451}" srcOrd="0" destOrd="1" presId="urn:microsoft.com/office/officeart/2005/8/layout/cycle4"/>
    <dgm:cxn modelId="{C36B3519-3381-462E-AF19-869ACE6071C8}" type="presOf" srcId="{EC4DFA80-F1BA-4097-8B1D-32486A46886D}" destId="{033A90B7-2596-4C0C-8F4E-C18B635C13C8}" srcOrd="1" destOrd="0" presId="urn:microsoft.com/office/officeart/2005/8/layout/cycle4"/>
    <dgm:cxn modelId="{A225CF93-C2D4-4EFD-A979-BB9CFF81AA98}" type="presOf" srcId="{2D21B849-4897-48DB-B8BD-B46C6E6DF014}" destId="{BF33700B-78AA-4F4A-8267-EF8AAF62AC8B}" srcOrd="1" destOrd="2" presId="urn:microsoft.com/office/officeart/2005/8/layout/cycle4"/>
    <dgm:cxn modelId="{C2D9D2AA-B1EC-4550-998C-D6CA6A91105C}" type="presOf" srcId="{83EFBD2A-2234-41B0-901C-A3DFE0DB460E}" destId="{033A90B7-2596-4C0C-8F4E-C18B635C13C8}" srcOrd="1" destOrd="2" presId="urn:microsoft.com/office/officeart/2005/8/layout/cycle4"/>
    <dgm:cxn modelId="{8694E23B-74A5-4E1C-8BEB-B12A8901E3A0}" type="presOf" srcId="{83EFBD2A-2234-41B0-901C-A3DFE0DB460E}" destId="{82149B62-D94F-4C86-891F-C9EA92988440}" srcOrd="0" destOrd="2" presId="urn:microsoft.com/office/officeart/2005/8/layout/cycle4"/>
    <dgm:cxn modelId="{46DED2EC-5657-488E-820D-1745C6F95E07}" type="presOf" srcId="{7E5CEA86-8608-46CB-9394-61B83D9D81D3}" destId="{033A90B7-2596-4C0C-8F4E-C18B635C13C8}" srcOrd="1" destOrd="3" presId="urn:microsoft.com/office/officeart/2005/8/layout/cycle4"/>
    <dgm:cxn modelId="{26816671-16C0-4BD3-9E7A-AC44E92FC5EA}" srcId="{F44C6FA4-2B2A-4171-9D87-D614562A6D91}" destId="{A75CCBAE-54F7-49D4-9C67-FA7F711ECD81}" srcOrd="0" destOrd="0" parTransId="{9941334F-155E-4E82-B210-B10E84ACCC83}" sibTransId="{47E1F31C-64BD-45C4-8AE2-5D294A0A5238}"/>
    <dgm:cxn modelId="{E6EA0653-60C0-49B0-943E-FA79321AD86C}" type="presOf" srcId="{39ECF12A-CD56-467C-88DD-10768E49E4C9}" destId="{033A90B7-2596-4C0C-8F4E-C18B635C13C8}" srcOrd="1" destOrd="1" presId="urn:microsoft.com/office/officeart/2005/8/layout/cycle4"/>
    <dgm:cxn modelId="{780AFF7B-43F1-4253-817E-7FDCEF2BD0C9}" type="presOf" srcId="{94E8347E-F6C2-4530-965C-B630894051E2}" destId="{1EBDF22E-C498-480B-9C61-F6EC190F4B03}" srcOrd="1" destOrd="1" presId="urn:microsoft.com/office/officeart/2005/8/layout/cycle4"/>
    <dgm:cxn modelId="{94F93B9A-1839-4290-A817-0FC8537C88EF}" srcId="{28E4CEAD-A893-4F93-A71F-AC77737C6B8F}" destId="{D3EB13CE-4C80-4189-8C40-7E0F8BBA9130}" srcOrd="1" destOrd="0" parTransId="{F6F6D331-587F-43F7-85E7-836AEB39CC37}" sibTransId="{EADB3B87-EC01-4516-A3A5-24E4DECE5E59}"/>
    <dgm:cxn modelId="{65C9E23E-11E6-4045-9B1D-6CC037D09A1B}" type="presOf" srcId="{B42B9F29-D343-4043-95AE-ABC9C7E58A86}" destId="{65C7C96A-3FF7-4C30-8BE3-4D2C4CA0FB5C}" srcOrd="1" destOrd="0" presId="urn:microsoft.com/office/officeart/2005/8/layout/cycle4"/>
    <dgm:cxn modelId="{B3E277FD-19E4-4089-B254-3B20D9AEF7E4}" type="presOf" srcId="{A75CCBAE-54F7-49D4-9C67-FA7F711ECD81}" destId="{D0488CF7-707B-4B87-A3C8-4C01E18F49F3}" srcOrd="0" destOrd="0" presId="urn:microsoft.com/office/officeart/2005/8/layout/cycle4"/>
    <dgm:cxn modelId="{DABA528C-CC98-4301-8514-404A8D4BBA6F}" srcId="{28E4CEAD-A893-4F93-A71F-AC77737C6B8F}" destId="{09E19532-2868-44FB-AA80-5F09A7984D17}" srcOrd="2" destOrd="0" parTransId="{771635CE-AFB5-447F-B2EC-2F7A3D7ED565}" sibTransId="{2798333A-A791-4024-B179-0EB47A10C446}"/>
    <dgm:cxn modelId="{78C90B80-C583-4810-8903-13656D0C0353}" type="presOf" srcId="{F8BD4B30-6F67-40AF-B6E9-92511A49D5CC}" destId="{D0488CF7-707B-4B87-A3C8-4C01E18F49F3}" srcOrd="0" destOrd="3" presId="urn:microsoft.com/office/officeart/2005/8/layout/cycle4"/>
    <dgm:cxn modelId="{37139EB3-395B-4212-8F0D-BB097B765B50}" type="presOf" srcId="{66A73E84-B8E7-4EE4-AA00-C7F5C4C1C273}" destId="{830B034C-5DAF-438A-B27E-3B7D870377A7}" srcOrd="0" destOrd="0" presId="urn:microsoft.com/office/officeart/2005/8/layout/cycle4"/>
    <dgm:cxn modelId="{D0EDE566-7AB1-4F12-A386-286775CE43A9}" type="presOf" srcId="{58A040AB-3592-40B8-AE7E-62BC71852C4C}" destId="{0D85F2ED-BAD9-4563-91DE-10E130162A0F}" srcOrd="0" destOrd="0" presId="urn:microsoft.com/office/officeart/2005/8/layout/cycle4"/>
    <dgm:cxn modelId="{3173017C-3748-467C-9C44-11C2012B5FD0}" type="presOf" srcId="{28E4CEAD-A893-4F93-A71F-AC77737C6B8F}" destId="{7C3D9E92-37B0-44F5-B62A-6C68709DE3BD}" srcOrd="0" destOrd="0" presId="urn:microsoft.com/office/officeart/2005/8/layout/cycle4"/>
    <dgm:cxn modelId="{1329447E-E7AA-422C-AF3D-3556CF1A931C}" srcId="{58A040AB-3592-40B8-AE7E-62BC71852C4C}" destId="{94E8347E-F6C2-4530-965C-B630894051E2}" srcOrd="1" destOrd="0" parTransId="{8588A38A-494C-4D5A-9ACF-0CB5A34C987A}" sibTransId="{C87BC28E-9110-4868-A660-3F08DF566E98}"/>
    <dgm:cxn modelId="{043C7271-83AD-47E9-86EA-28A5E6E89937}" type="presOf" srcId="{F8BD4B30-6F67-40AF-B6E9-92511A49D5CC}" destId="{BF33700B-78AA-4F4A-8267-EF8AAF62AC8B}" srcOrd="1" destOrd="3" presId="urn:microsoft.com/office/officeart/2005/8/layout/cycle4"/>
    <dgm:cxn modelId="{49150458-C90D-46E9-90C6-567DABD2A861}" type="presOf" srcId="{25EEC435-0879-49D7-9B52-4CAC71CF223C}" destId="{1EBDF22E-C498-480B-9C61-F6EC190F4B03}" srcOrd="1" destOrd="0" presId="urn:microsoft.com/office/officeart/2005/8/layout/cycle4"/>
    <dgm:cxn modelId="{70F6E5E7-4946-4BF3-8EAB-A2C9859C8EB4}" type="presOf" srcId="{7E5CEA86-8608-46CB-9394-61B83D9D81D3}" destId="{82149B62-D94F-4C86-891F-C9EA92988440}" srcOrd="0" destOrd="3" presId="urn:microsoft.com/office/officeart/2005/8/layout/cycle4"/>
    <dgm:cxn modelId="{6660D7B3-490D-4295-87A9-F2CA78FAB4DC}" srcId="{28E4CEAD-A893-4F93-A71F-AC77737C6B8F}" destId="{B42B9F29-D343-4043-95AE-ABC9C7E58A86}" srcOrd="0" destOrd="0" parTransId="{C5DB6722-2082-482F-AAAE-58FAEA56CF24}" sibTransId="{03299616-3E38-41FE-BE90-AB3008183A35}"/>
    <dgm:cxn modelId="{E6A93FF0-5139-4D77-837B-A36AE5411969}" type="presOf" srcId="{62584C6F-BCFA-4C70-B9F9-9D5581BE442D}" destId="{AB3FBDA4-E437-4282-967E-A5E2FF9C0451}" srcOrd="0" destOrd="2" presId="urn:microsoft.com/office/officeart/2005/8/layout/cycle4"/>
    <dgm:cxn modelId="{3D372166-3FB9-4A78-832D-07606A2631D7}" srcId="{8C1B629F-2208-429B-AF5C-2E1F2E5A3DDE}" destId="{58A040AB-3592-40B8-AE7E-62BC71852C4C}" srcOrd="2" destOrd="0" parTransId="{DE8271DF-1855-4A8E-927D-4C170D35E19F}" sibTransId="{ACE66631-4999-4451-A212-431217E4599D}"/>
    <dgm:cxn modelId="{C2588997-DA0B-4423-9480-82895CC768E5}" type="presOf" srcId="{737FD5DF-4ECD-4117-AD4D-947F85B8787B}" destId="{BF33700B-78AA-4F4A-8267-EF8AAF62AC8B}" srcOrd="1" destOrd="1" presId="urn:microsoft.com/office/officeart/2005/8/layout/cycle4"/>
    <dgm:cxn modelId="{D7F66FEB-9C59-4AA9-BF3E-6038AFEB101F}" type="presOf" srcId="{39ECF12A-CD56-467C-88DD-10768E49E4C9}" destId="{82149B62-D94F-4C86-891F-C9EA92988440}" srcOrd="0" destOrd="1" presId="urn:microsoft.com/office/officeart/2005/8/layout/cycle4"/>
    <dgm:cxn modelId="{CD0FBCFF-8FAE-42C8-B9C7-B3ADD56D11C5}" srcId="{8C1B629F-2208-429B-AF5C-2E1F2E5A3DDE}" destId="{28E4CEAD-A893-4F93-A71F-AC77737C6B8F}" srcOrd="0" destOrd="0" parTransId="{905396C7-5EDA-43D1-87C1-32CA00E3ECF1}" sibTransId="{6D9C12CB-15AB-46DF-A2CB-DF555E78BE1B}"/>
    <dgm:cxn modelId="{F543423C-3E22-4896-9CE6-77D22B9191B1}" type="presOf" srcId="{F44C6FA4-2B2A-4171-9D87-D614562A6D91}" destId="{05C1A8F0-2A3B-4BD1-A901-FDDDE325FA55}" srcOrd="0" destOrd="0" presId="urn:microsoft.com/office/officeart/2005/8/layout/cycle4"/>
    <dgm:cxn modelId="{D53FD5D3-37C5-4C4F-BDF0-567A9D433F88}" type="presOf" srcId="{D3EB13CE-4C80-4189-8C40-7E0F8BBA9130}" destId="{65C7C96A-3FF7-4C30-8BE3-4D2C4CA0FB5C}" srcOrd="1" destOrd="1" presId="urn:microsoft.com/office/officeart/2005/8/layout/cycle4"/>
    <dgm:cxn modelId="{598CB360-68F5-4FC0-A194-43FC98013EE6}" srcId="{58A040AB-3592-40B8-AE7E-62BC71852C4C}" destId="{62584C6F-BCFA-4C70-B9F9-9D5581BE442D}" srcOrd="2" destOrd="0" parTransId="{ADDB682B-2F3A-4356-AA4F-2A646A38FCDA}" sibTransId="{FD038266-2FB4-4319-B907-9B18A5047DA3}"/>
    <dgm:cxn modelId="{EE76DE9C-4AFD-4DCC-A9AE-1B46766F8598}" type="presOf" srcId="{EC4DFA80-F1BA-4097-8B1D-32486A46886D}" destId="{82149B62-D94F-4C86-891F-C9EA92988440}" srcOrd="0" destOrd="0" presId="urn:microsoft.com/office/officeart/2005/8/layout/cycle4"/>
    <dgm:cxn modelId="{BF6401F6-FEC4-4EC0-89C3-EEAFE0DCABE7}" srcId="{66A73E84-B8E7-4EE4-AA00-C7F5C4C1C273}" destId="{7E5CEA86-8608-46CB-9394-61B83D9D81D3}" srcOrd="3" destOrd="0" parTransId="{F22F1EB3-6854-40AB-B0C7-59A9D5603596}" sibTransId="{582C70EA-A1AA-4F24-8561-E9A7FA20F141}"/>
    <dgm:cxn modelId="{F7E219AD-E5AD-41BC-8AB3-FE857AF554B4}" type="presOf" srcId="{09E19532-2868-44FB-AA80-5F09A7984D17}" destId="{65C7C96A-3FF7-4C30-8BE3-4D2C4CA0FB5C}" srcOrd="1" destOrd="2" presId="urn:microsoft.com/office/officeart/2005/8/layout/cycle4"/>
    <dgm:cxn modelId="{D75E2C9D-9DE3-4A96-BFBA-A28CCD2D50E0}" srcId="{66A73E84-B8E7-4EE4-AA00-C7F5C4C1C273}" destId="{39ECF12A-CD56-467C-88DD-10768E49E4C9}" srcOrd="1" destOrd="0" parTransId="{B4902D10-B489-42F3-83FD-0F70BC3EFFDE}" sibTransId="{156F3602-C933-4EE5-8CA9-8CEE40CA4045}"/>
    <dgm:cxn modelId="{25B55DE7-B174-4F99-92B0-422948C6F263}" srcId="{66A73E84-B8E7-4EE4-AA00-C7F5C4C1C273}" destId="{EC4DFA80-F1BA-4097-8B1D-32486A46886D}" srcOrd="0" destOrd="0" parTransId="{B1D7C574-20D4-44A8-9FC7-0E12DB5894F6}" sibTransId="{C251AE84-6E74-4F81-8328-CE74E8721B69}"/>
    <dgm:cxn modelId="{9F913B5C-6790-4F4D-BAE9-8AD3B1771CC1}" srcId="{F44C6FA4-2B2A-4171-9D87-D614562A6D91}" destId="{737FD5DF-4ECD-4117-AD4D-947F85B8787B}" srcOrd="1" destOrd="0" parTransId="{91744CA7-9272-49DD-A16E-4CAEB57F8FBC}" sibTransId="{006C661B-B608-4C6F-BBB7-97DEBF7E4A92}"/>
    <dgm:cxn modelId="{A0044AE1-3917-49BA-84A7-D6632D463D3F}" type="presOf" srcId="{8C1B629F-2208-429B-AF5C-2E1F2E5A3DDE}" destId="{E8CA9D89-01F4-49F5-88AA-699FF7FA06F9}" srcOrd="0" destOrd="0" presId="urn:microsoft.com/office/officeart/2005/8/layout/cycle4"/>
    <dgm:cxn modelId="{F5331BBD-D307-4F19-A1CA-C24C58213962}" type="presOf" srcId="{09E19532-2868-44FB-AA80-5F09A7984D17}" destId="{68993880-6313-4DBB-B501-B3E283F3A769}" srcOrd="0" destOrd="2" presId="urn:microsoft.com/office/officeart/2005/8/layout/cycle4"/>
    <dgm:cxn modelId="{A0EA25C7-DF53-4E61-A0FD-B1C578BAF0EA}" srcId="{58A040AB-3592-40B8-AE7E-62BC71852C4C}" destId="{A1829528-54AA-4852-86B1-07974DFFED15}" srcOrd="3" destOrd="0" parTransId="{088140E1-70F2-4096-8D48-EA6234BC6466}" sibTransId="{E08D5E1F-CA8A-479F-A0A9-E2153652976E}"/>
    <dgm:cxn modelId="{217788E3-0FB5-4870-B421-A69C38905226}" type="presOf" srcId="{25EEC435-0879-49D7-9B52-4CAC71CF223C}" destId="{AB3FBDA4-E437-4282-967E-A5E2FF9C0451}" srcOrd="0" destOrd="0" presId="urn:microsoft.com/office/officeart/2005/8/layout/cycle4"/>
    <dgm:cxn modelId="{2AFFDBBD-74DC-4D31-B85B-18A1E9710B44}" type="presOf" srcId="{737FD5DF-4ECD-4117-AD4D-947F85B8787B}" destId="{D0488CF7-707B-4B87-A3C8-4C01E18F49F3}" srcOrd="0" destOrd="1" presId="urn:microsoft.com/office/officeart/2005/8/layout/cycle4"/>
    <dgm:cxn modelId="{112E48F8-2E8B-4D89-840E-B16434665D6D}" srcId="{58A040AB-3592-40B8-AE7E-62BC71852C4C}" destId="{25EEC435-0879-49D7-9B52-4CAC71CF223C}" srcOrd="0" destOrd="0" parTransId="{F4632F8B-FAEA-4787-9E82-6449B5542FC4}" sibTransId="{B062EB04-53E3-4983-9EA3-A9412557A41B}"/>
    <dgm:cxn modelId="{B70F8EB5-CBA1-45D8-8D8E-68D0D5E6B410}" type="presOf" srcId="{62584C6F-BCFA-4C70-B9F9-9D5581BE442D}" destId="{1EBDF22E-C498-480B-9C61-F6EC190F4B03}" srcOrd="1" destOrd="2" presId="urn:microsoft.com/office/officeart/2005/8/layout/cycle4"/>
    <dgm:cxn modelId="{84AF1859-D373-43F1-994A-DB8C788710E0}" type="presParOf" srcId="{E8CA9D89-01F4-49F5-88AA-699FF7FA06F9}" destId="{9C2D2ADD-6732-4596-9C2D-931656EB7A01}" srcOrd="0" destOrd="0" presId="urn:microsoft.com/office/officeart/2005/8/layout/cycle4"/>
    <dgm:cxn modelId="{7DD4FC19-8E63-4062-AFDF-EDAE64345A3C}" type="presParOf" srcId="{9C2D2ADD-6732-4596-9C2D-931656EB7A01}" destId="{C52FB1F1-2FF4-4511-87EE-421706EEBABC}" srcOrd="0" destOrd="0" presId="urn:microsoft.com/office/officeart/2005/8/layout/cycle4"/>
    <dgm:cxn modelId="{376CB98E-455F-43F8-AA68-91A5723ACD51}" type="presParOf" srcId="{C52FB1F1-2FF4-4511-87EE-421706EEBABC}" destId="{68993880-6313-4DBB-B501-B3E283F3A769}" srcOrd="0" destOrd="0" presId="urn:microsoft.com/office/officeart/2005/8/layout/cycle4"/>
    <dgm:cxn modelId="{4E2DBE3E-8FEA-434F-9BE6-D5FD7564A84D}" type="presParOf" srcId="{C52FB1F1-2FF4-4511-87EE-421706EEBABC}" destId="{65C7C96A-3FF7-4C30-8BE3-4D2C4CA0FB5C}" srcOrd="1" destOrd="0" presId="urn:microsoft.com/office/officeart/2005/8/layout/cycle4"/>
    <dgm:cxn modelId="{F60CE1DF-717E-4C46-A03D-B92DAFC866BE}" type="presParOf" srcId="{9C2D2ADD-6732-4596-9C2D-931656EB7A01}" destId="{FA786112-2D07-4BE8-ADAF-859E618B52A4}" srcOrd="1" destOrd="0" presId="urn:microsoft.com/office/officeart/2005/8/layout/cycle4"/>
    <dgm:cxn modelId="{FE9E2F4A-D636-4DB5-92F0-D0D51AAD7BDA}" type="presParOf" srcId="{FA786112-2D07-4BE8-ADAF-859E618B52A4}" destId="{D0488CF7-707B-4B87-A3C8-4C01E18F49F3}" srcOrd="0" destOrd="0" presId="urn:microsoft.com/office/officeart/2005/8/layout/cycle4"/>
    <dgm:cxn modelId="{59D9257C-FACD-43A4-9265-5D7F8DC4B607}" type="presParOf" srcId="{FA786112-2D07-4BE8-ADAF-859E618B52A4}" destId="{BF33700B-78AA-4F4A-8267-EF8AAF62AC8B}" srcOrd="1" destOrd="0" presId="urn:microsoft.com/office/officeart/2005/8/layout/cycle4"/>
    <dgm:cxn modelId="{2730B296-046C-4FD5-8373-949D00607F28}" type="presParOf" srcId="{9C2D2ADD-6732-4596-9C2D-931656EB7A01}" destId="{8C0132EE-1C80-477E-ADD2-AC468488BAC6}" srcOrd="2" destOrd="0" presId="urn:microsoft.com/office/officeart/2005/8/layout/cycle4"/>
    <dgm:cxn modelId="{161DD051-5D08-45FE-BC35-AC3EC7FCC450}" type="presParOf" srcId="{8C0132EE-1C80-477E-ADD2-AC468488BAC6}" destId="{AB3FBDA4-E437-4282-967E-A5E2FF9C0451}" srcOrd="0" destOrd="0" presId="urn:microsoft.com/office/officeart/2005/8/layout/cycle4"/>
    <dgm:cxn modelId="{DDB7C15A-B80E-43B6-853A-E0F0BEFB77AE}" type="presParOf" srcId="{8C0132EE-1C80-477E-ADD2-AC468488BAC6}" destId="{1EBDF22E-C498-480B-9C61-F6EC190F4B03}" srcOrd="1" destOrd="0" presId="urn:microsoft.com/office/officeart/2005/8/layout/cycle4"/>
    <dgm:cxn modelId="{7698982D-E50D-443C-923A-CBE18C536FB1}" type="presParOf" srcId="{9C2D2ADD-6732-4596-9C2D-931656EB7A01}" destId="{4124C249-9CC2-4B35-B274-A4956FF2C23A}" srcOrd="3" destOrd="0" presId="urn:microsoft.com/office/officeart/2005/8/layout/cycle4"/>
    <dgm:cxn modelId="{4EBCCCD4-93B4-4061-A54D-ECE9E814E513}" type="presParOf" srcId="{4124C249-9CC2-4B35-B274-A4956FF2C23A}" destId="{82149B62-D94F-4C86-891F-C9EA92988440}" srcOrd="0" destOrd="0" presId="urn:microsoft.com/office/officeart/2005/8/layout/cycle4"/>
    <dgm:cxn modelId="{D8A7B9F0-CA21-4CE2-ADD9-3025CDC88B38}" type="presParOf" srcId="{4124C249-9CC2-4B35-B274-A4956FF2C23A}" destId="{033A90B7-2596-4C0C-8F4E-C18B635C13C8}" srcOrd="1" destOrd="0" presId="urn:microsoft.com/office/officeart/2005/8/layout/cycle4"/>
    <dgm:cxn modelId="{9F2B6498-3CEB-453B-A6B2-47C6E79B8E7E}" type="presParOf" srcId="{9C2D2ADD-6732-4596-9C2D-931656EB7A01}" destId="{4E5A4CA8-6EE1-46CD-AC4D-CEA579D22AA1}" srcOrd="4" destOrd="0" presId="urn:microsoft.com/office/officeart/2005/8/layout/cycle4"/>
    <dgm:cxn modelId="{28BAD924-210B-4B31-A575-538D59C6D274}" type="presParOf" srcId="{E8CA9D89-01F4-49F5-88AA-699FF7FA06F9}" destId="{AF883FD5-5074-4A5E-80D3-A265D1AAD5D8}" srcOrd="1" destOrd="0" presId="urn:microsoft.com/office/officeart/2005/8/layout/cycle4"/>
    <dgm:cxn modelId="{128AF55F-D40E-4F58-9B22-5CE38C327DCF}" type="presParOf" srcId="{AF883FD5-5074-4A5E-80D3-A265D1AAD5D8}" destId="{7C3D9E92-37B0-44F5-B62A-6C68709DE3BD}" srcOrd="0" destOrd="0" presId="urn:microsoft.com/office/officeart/2005/8/layout/cycle4"/>
    <dgm:cxn modelId="{74AB3364-A2E9-4A44-A160-17E08B8EE8DE}" type="presParOf" srcId="{AF883FD5-5074-4A5E-80D3-A265D1AAD5D8}" destId="{05C1A8F0-2A3B-4BD1-A901-FDDDE325FA55}" srcOrd="1" destOrd="0" presId="urn:microsoft.com/office/officeart/2005/8/layout/cycle4"/>
    <dgm:cxn modelId="{7EA72EDB-EE61-43D9-BD9A-7B13DF79034E}" type="presParOf" srcId="{AF883FD5-5074-4A5E-80D3-A265D1AAD5D8}" destId="{0D85F2ED-BAD9-4563-91DE-10E130162A0F}" srcOrd="2" destOrd="0" presId="urn:microsoft.com/office/officeart/2005/8/layout/cycle4"/>
    <dgm:cxn modelId="{290D5543-555F-4F50-90BA-9772E2080C39}" type="presParOf" srcId="{AF883FD5-5074-4A5E-80D3-A265D1AAD5D8}" destId="{830B034C-5DAF-438A-B27E-3B7D870377A7}" srcOrd="3" destOrd="0" presId="urn:microsoft.com/office/officeart/2005/8/layout/cycle4"/>
    <dgm:cxn modelId="{4E59F3F2-B570-46F2-9D48-50C180582D82}" type="presParOf" srcId="{AF883FD5-5074-4A5E-80D3-A265D1AAD5D8}" destId="{FB2D2203-656B-45FF-9D30-B2B13C1A8550}" srcOrd="4" destOrd="0" presId="urn:microsoft.com/office/officeart/2005/8/layout/cycle4"/>
    <dgm:cxn modelId="{61A0D02E-5259-4E1B-BB32-D9037C21051B}" type="presParOf" srcId="{E8CA9D89-01F4-49F5-88AA-699FF7FA06F9}" destId="{1E3EF42A-B892-4DCC-B8C7-FECE74A909E3}" srcOrd="2" destOrd="0" presId="urn:microsoft.com/office/officeart/2005/8/layout/cycle4"/>
    <dgm:cxn modelId="{5A0B589F-77D8-46BD-A6FA-FF385967C21A}" type="presParOf" srcId="{E8CA9D89-01F4-49F5-88AA-699FF7FA06F9}" destId="{F5B90DA9-6786-4417-A7EA-D3A805479B59}"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FBDA4-E437-4282-967E-A5E2FF9C0451}">
      <dsp:nvSpPr>
        <dsp:cNvPr id="0" name=""/>
        <dsp:cNvSpPr/>
      </dsp:nvSpPr>
      <dsp:spPr>
        <a:xfrm>
          <a:off x="5859955" y="2100820"/>
          <a:ext cx="2481075" cy="20116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n-US" sz="1050" kern="1200" dirty="0"/>
            <a:t>AHP Newsletter to communicate succinctly across geography</a:t>
          </a:r>
        </a:p>
        <a:p>
          <a:pPr marL="57150" lvl="1" indent="-57150" algn="l" defTabSz="466725">
            <a:lnSpc>
              <a:spcPct val="90000"/>
            </a:lnSpc>
            <a:spcBef>
              <a:spcPct val="0"/>
            </a:spcBef>
            <a:spcAft>
              <a:spcPct val="15000"/>
            </a:spcAft>
            <a:buChar char="••"/>
          </a:pPr>
          <a:r>
            <a:rPr lang="en-US" sz="1050" kern="1200" dirty="0"/>
            <a:t>Recognition awards.  </a:t>
          </a:r>
        </a:p>
        <a:p>
          <a:pPr marL="57150" lvl="1" indent="-57150" algn="l" defTabSz="466725">
            <a:lnSpc>
              <a:spcPct val="90000"/>
            </a:lnSpc>
            <a:spcBef>
              <a:spcPct val="0"/>
            </a:spcBef>
            <a:spcAft>
              <a:spcPct val="15000"/>
            </a:spcAft>
            <a:buChar char="••"/>
          </a:pPr>
          <a:r>
            <a:rPr lang="en-US" sz="1050" kern="1200" dirty="0"/>
            <a:t>Standardizing JDs, evaluations, and professional ladder.</a:t>
          </a:r>
        </a:p>
        <a:p>
          <a:pPr marL="57150" lvl="1" indent="-57150" algn="l" defTabSz="466725">
            <a:lnSpc>
              <a:spcPct val="90000"/>
            </a:lnSpc>
            <a:spcBef>
              <a:spcPct val="0"/>
            </a:spcBef>
            <a:spcAft>
              <a:spcPct val="15000"/>
            </a:spcAft>
            <a:buChar char="••"/>
          </a:pPr>
          <a:r>
            <a:rPr lang="en-US" sz="1050" kern="1200" dirty="0"/>
            <a:t>Open forum events </a:t>
          </a:r>
          <a:r>
            <a:rPr lang="en-US" sz="1000" kern="1200" dirty="0"/>
            <a:t>and strategic planning</a:t>
          </a:r>
        </a:p>
      </dsp:txBody>
      <dsp:txXfrm>
        <a:off x="6648467" y="2647917"/>
        <a:ext cx="1648374" cy="1420347"/>
      </dsp:txXfrm>
    </dsp:sp>
    <dsp:sp modelId="{82149B62-D94F-4C86-891F-C9EA92988440}">
      <dsp:nvSpPr>
        <dsp:cNvPr id="0" name=""/>
        <dsp:cNvSpPr/>
      </dsp:nvSpPr>
      <dsp:spPr>
        <a:xfrm>
          <a:off x="620379" y="2212032"/>
          <a:ext cx="2484703" cy="16539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n-US" sz="1000" kern="1200" dirty="0"/>
            <a:t>Documentation compliance with payers.</a:t>
          </a:r>
        </a:p>
        <a:p>
          <a:pPr marL="57150" lvl="1" indent="-57150" algn="l" defTabSz="444500">
            <a:lnSpc>
              <a:spcPct val="90000"/>
            </a:lnSpc>
            <a:spcBef>
              <a:spcPct val="0"/>
            </a:spcBef>
            <a:spcAft>
              <a:spcPct val="15000"/>
            </a:spcAft>
            <a:buChar char="••"/>
          </a:pPr>
          <a:r>
            <a:rPr lang="en-US" sz="1000" kern="1200" dirty="0"/>
            <a:t>Greater transparency and accuracy of  </a:t>
          </a:r>
          <a:r>
            <a:rPr lang="en-US" sz="1000" kern="1200" dirty="0" err="1"/>
            <a:t>wRVU</a:t>
          </a:r>
          <a:r>
            <a:rPr lang="en-US" sz="1000" kern="1200" dirty="0"/>
            <a:t> data.</a:t>
          </a:r>
        </a:p>
        <a:p>
          <a:pPr marL="57150" lvl="1" indent="-57150" algn="l" defTabSz="444500">
            <a:lnSpc>
              <a:spcPct val="90000"/>
            </a:lnSpc>
            <a:spcBef>
              <a:spcPct val="0"/>
            </a:spcBef>
            <a:spcAft>
              <a:spcPct val="15000"/>
            </a:spcAft>
            <a:buChar char="••"/>
          </a:pPr>
          <a:r>
            <a:rPr lang="en-US" sz="1000" kern="1200" dirty="0"/>
            <a:t>Using CAP2 and Vizient for data comparison.  </a:t>
          </a:r>
        </a:p>
        <a:p>
          <a:pPr marL="57150" lvl="1" indent="-57150" algn="l" defTabSz="444500">
            <a:lnSpc>
              <a:spcPct val="90000"/>
            </a:lnSpc>
            <a:spcBef>
              <a:spcPct val="0"/>
            </a:spcBef>
            <a:spcAft>
              <a:spcPct val="15000"/>
            </a:spcAft>
            <a:buChar char="••"/>
          </a:pPr>
          <a:r>
            <a:rPr lang="en-US" sz="1000" kern="1200" dirty="0"/>
            <a:t>Aligning all  UC Med Centers in AHP practice.</a:t>
          </a:r>
        </a:p>
      </dsp:txBody>
      <dsp:txXfrm>
        <a:off x="656710" y="2661841"/>
        <a:ext cx="1666630" cy="1167772"/>
      </dsp:txXfrm>
    </dsp:sp>
    <dsp:sp modelId="{D0488CF7-707B-4B87-A3C8-4C01E18F49F3}">
      <dsp:nvSpPr>
        <dsp:cNvPr id="0" name=""/>
        <dsp:cNvSpPr/>
      </dsp:nvSpPr>
      <dsp:spPr>
        <a:xfrm>
          <a:off x="5729218" y="120462"/>
          <a:ext cx="2549224" cy="17166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n-US" sz="1000" kern="1200" dirty="0"/>
            <a:t>Ensuring we hire where the need for AHP professional’s services are reduction of non-revenue activities when possible.</a:t>
          </a:r>
          <a:endParaRPr lang="en-US" sz="700" kern="1200" dirty="0"/>
        </a:p>
        <a:p>
          <a:pPr marL="57150" lvl="1" indent="-57150" algn="l" defTabSz="444500">
            <a:lnSpc>
              <a:spcPct val="90000"/>
            </a:lnSpc>
            <a:spcBef>
              <a:spcPct val="0"/>
            </a:spcBef>
            <a:spcAft>
              <a:spcPct val="15000"/>
            </a:spcAft>
            <a:buChar char="••"/>
          </a:pPr>
          <a:r>
            <a:rPr lang="en-US" sz="1000" kern="1200" dirty="0"/>
            <a:t>Practice to scope.  </a:t>
          </a:r>
          <a:endParaRPr lang="en-US" sz="700" kern="1200" dirty="0"/>
        </a:p>
        <a:p>
          <a:pPr marL="57150" lvl="1" indent="-57150" algn="l" defTabSz="444500">
            <a:lnSpc>
              <a:spcPct val="90000"/>
            </a:lnSpc>
            <a:spcBef>
              <a:spcPct val="0"/>
            </a:spcBef>
            <a:spcAft>
              <a:spcPct val="15000"/>
            </a:spcAft>
            <a:buChar char="••"/>
          </a:pPr>
          <a:r>
            <a:rPr lang="en-US" sz="1000" kern="1200" dirty="0"/>
            <a:t>Making AHPs part of the patient access solution</a:t>
          </a:r>
          <a:r>
            <a:rPr lang="en-US" sz="700" kern="1200" dirty="0"/>
            <a:t>.  </a:t>
          </a:r>
        </a:p>
        <a:p>
          <a:pPr marL="57150" lvl="1" indent="-57150" algn="l" defTabSz="444500">
            <a:lnSpc>
              <a:spcPct val="90000"/>
            </a:lnSpc>
            <a:spcBef>
              <a:spcPct val="0"/>
            </a:spcBef>
            <a:spcAft>
              <a:spcPct val="15000"/>
            </a:spcAft>
            <a:buChar char="••"/>
          </a:pPr>
          <a:r>
            <a:rPr lang="en-US" sz="1000" kern="1200" dirty="0"/>
            <a:t>Seeking revenue opportunities </a:t>
          </a:r>
        </a:p>
      </dsp:txBody>
      <dsp:txXfrm>
        <a:off x="6531693" y="158170"/>
        <a:ext cx="1709041" cy="1212037"/>
      </dsp:txXfrm>
    </dsp:sp>
    <dsp:sp modelId="{68993880-6313-4DBB-B501-B3E283F3A769}">
      <dsp:nvSpPr>
        <dsp:cNvPr id="0" name=""/>
        <dsp:cNvSpPr/>
      </dsp:nvSpPr>
      <dsp:spPr>
        <a:xfrm flipH="1">
          <a:off x="620152" y="159497"/>
          <a:ext cx="2411880" cy="17225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n-US" sz="1000" kern="1200" dirty="0"/>
            <a:t>Dedicated AHP web site launched titled Advanced Practice at UCSF Health</a:t>
          </a:r>
        </a:p>
        <a:p>
          <a:pPr marL="57150" lvl="1" indent="-57150" algn="l" defTabSz="444500">
            <a:lnSpc>
              <a:spcPct val="90000"/>
            </a:lnSpc>
            <a:spcBef>
              <a:spcPct val="0"/>
            </a:spcBef>
            <a:spcAft>
              <a:spcPct val="15000"/>
            </a:spcAft>
            <a:buChar char="••"/>
          </a:pPr>
          <a:r>
            <a:rPr lang="en-US" sz="1000" kern="1200" dirty="0"/>
            <a:t>Formalizing the Onboarding to begin on July 26, 2017 and reduce attrition.</a:t>
          </a:r>
        </a:p>
        <a:p>
          <a:pPr marL="57150" lvl="1" indent="-57150" algn="l" defTabSz="444500">
            <a:lnSpc>
              <a:spcPct val="90000"/>
            </a:lnSpc>
            <a:spcBef>
              <a:spcPct val="0"/>
            </a:spcBef>
            <a:spcAft>
              <a:spcPct val="15000"/>
            </a:spcAft>
            <a:buChar char="••"/>
          </a:pPr>
          <a:r>
            <a:rPr lang="en-US" sz="1000" kern="1200" dirty="0"/>
            <a:t>Expanding Fellowship opportunities and partnering with UCSF SON for accreditation.  </a:t>
          </a:r>
        </a:p>
      </dsp:txBody>
      <dsp:txXfrm>
        <a:off x="657990" y="197335"/>
        <a:ext cx="1612640" cy="1216203"/>
      </dsp:txXfrm>
    </dsp:sp>
    <dsp:sp modelId="{7C3D9E92-37B0-44F5-B62A-6C68709DE3BD}">
      <dsp:nvSpPr>
        <dsp:cNvPr id="0" name=""/>
        <dsp:cNvSpPr/>
      </dsp:nvSpPr>
      <dsp:spPr>
        <a:xfrm>
          <a:off x="2620788" y="242150"/>
          <a:ext cx="1728413" cy="1728413"/>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a:t>Professional visibility</a:t>
          </a:r>
        </a:p>
      </dsp:txBody>
      <dsp:txXfrm>
        <a:off x="3127028" y="748390"/>
        <a:ext cx="1222173" cy="1222173"/>
      </dsp:txXfrm>
    </dsp:sp>
    <dsp:sp modelId="{05C1A8F0-2A3B-4BD1-A901-FDDDE325FA55}">
      <dsp:nvSpPr>
        <dsp:cNvPr id="0" name=""/>
        <dsp:cNvSpPr/>
      </dsp:nvSpPr>
      <dsp:spPr>
        <a:xfrm rot="5400000">
          <a:off x="4429037" y="274229"/>
          <a:ext cx="1728413" cy="1728413"/>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a:t>Revenue maximization</a:t>
          </a:r>
        </a:p>
      </dsp:txBody>
      <dsp:txXfrm rot="-5400000">
        <a:off x="4429037" y="780469"/>
        <a:ext cx="1222173" cy="1222173"/>
      </dsp:txXfrm>
    </dsp:sp>
    <dsp:sp modelId="{0D85F2ED-BAD9-4563-91DE-10E130162A0F}">
      <dsp:nvSpPr>
        <dsp:cNvPr id="0" name=""/>
        <dsp:cNvSpPr/>
      </dsp:nvSpPr>
      <dsp:spPr>
        <a:xfrm rot="10800000">
          <a:off x="4429037" y="2071917"/>
          <a:ext cx="1728413" cy="1728413"/>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a:t>Communication and community</a:t>
          </a:r>
        </a:p>
      </dsp:txBody>
      <dsp:txXfrm rot="10800000">
        <a:off x="4429037" y="2071917"/>
        <a:ext cx="1222173" cy="1222173"/>
      </dsp:txXfrm>
    </dsp:sp>
    <dsp:sp modelId="{830B034C-5DAF-438A-B27E-3B7D870377A7}">
      <dsp:nvSpPr>
        <dsp:cNvPr id="0" name=""/>
        <dsp:cNvSpPr/>
      </dsp:nvSpPr>
      <dsp:spPr>
        <a:xfrm rot="16200000">
          <a:off x="2621272" y="2080058"/>
          <a:ext cx="1728413" cy="1728413"/>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a:t>Productivity and benchmarking</a:t>
          </a:r>
        </a:p>
      </dsp:txBody>
      <dsp:txXfrm rot="5400000">
        <a:off x="3127512" y="2080058"/>
        <a:ext cx="1222173" cy="1222173"/>
      </dsp:txXfrm>
    </dsp:sp>
    <dsp:sp modelId="{1E3EF42A-B892-4DCC-B8C7-FECE74A909E3}">
      <dsp:nvSpPr>
        <dsp:cNvPr id="0" name=""/>
        <dsp:cNvSpPr/>
      </dsp:nvSpPr>
      <dsp:spPr>
        <a:xfrm>
          <a:off x="4090739" y="1672745"/>
          <a:ext cx="596761" cy="518923"/>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B90DA9-6786-4417-A7EA-D3A805479B59}">
      <dsp:nvSpPr>
        <dsp:cNvPr id="0" name=""/>
        <dsp:cNvSpPr/>
      </dsp:nvSpPr>
      <dsp:spPr>
        <a:xfrm rot="10800000">
          <a:off x="4090739" y="1872331"/>
          <a:ext cx="596761" cy="518923"/>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69964" y="8863087"/>
            <a:ext cx="2723860" cy="137851"/>
          </a:xfrm>
          <a:prstGeom prst="rect">
            <a:avLst/>
          </a:prstGeom>
        </p:spPr>
        <p:txBody>
          <a:bodyPr vert="horz" wrap="square" lIns="0" tIns="0" rIns="0" bIns="0" rtlCol="0" anchor="t" anchorCtr="0"/>
          <a:lstStyle>
            <a:lvl1pPr algn="l">
              <a:defRPr sz="800"/>
            </a:lvl1p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7" name="Date Placeholder 2"/>
          <p:cNvSpPr>
            <a:spLocks noGrp="1"/>
          </p:cNvSpPr>
          <p:nvPr>
            <p:ph type="dt" idx="1"/>
          </p:nvPr>
        </p:nvSpPr>
        <p:spPr>
          <a:xfrm>
            <a:off x="1225963" y="8856578"/>
            <a:ext cx="899694" cy="146304"/>
          </a:xfrm>
          <a:prstGeom prst="rect">
            <a:avLst/>
          </a:prstGeom>
        </p:spPr>
        <p:txBody>
          <a:bodyPr vert="horz" lIns="0" tIns="0" rIns="0" bIns="0" rtlCol="0"/>
          <a:lstStyle>
            <a:lvl1pPr algn="r">
              <a:defRPr sz="800"/>
            </a:lvl1pPr>
          </a:lstStyle>
          <a:p>
            <a:pPr algn="l"/>
            <a:fld id="{9535A4AE-AB74-4BDA-B84A-019528CC2B4D}" type="datetimeFigureOut">
              <a:rPr lang="en-US" smtClean="0">
                <a:latin typeface="Arial" pitchFamily="34" charset="0"/>
                <a:cs typeface="Arial" pitchFamily="34" charset="0"/>
              </a:rPr>
              <a:pPr algn="l"/>
              <a:t>10/23/2017</a:t>
            </a:fld>
            <a:endParaRPr lang="en-US" dirty="0">
              <a:latin typeface="Arial" pitchFamily="34" charset="0"/>
              <a:cs typeface="Arial" pitchFamily="34" charset="0"/>
            </a:endParaRPr>
          </a:p>
        </p:txBody>
      </p:sp>
      <p:cxnSp>
        <p:nvCxnSpPr>
          <p:cNvPr id="44" name="Straight Connector 43"/>
          <p:cNvCxnSpPr/>
          <p:nvPr/>
        </p:nvCxnSpPr>
        <p:spPr>
          <a:xfrm>
            <a:off x="465709" y="8795705"/>
            <a:ext cx="60756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51320" y="8857106"/>
            <a:ext cx="566413" cy="105317"/>
          </a:xfrm>
          <a:prstGeom prst="rect">
            <a:avLst/>
          </a:prstGeom>
        </p:spPr>
        <p:txBody>
          <a:bodyPr vert="horz" wrap="square" lIns="0" tIns="0" rIns="0" bIns="0" rtlCol="0" anchor="b" anchorCtr="0"/>
          <a:lstStyle>
            <a:lvl1pPr marL="0" algn="l" defTabSz="920666" rtl="0" eaLnBrk="1" latinLnBrk="0" hangingPunct="1">
              <a:defRPr lang="en-US" sz="800" kern="1200" smtClean="0">
                <a:solidFill>
                  <a:schemeClr val="tx1"/>
                </a:solidFill>
                <a:latin typeface="+mn-lt"/>
                <a:ea typeface="+mn-ea"/>
                <a:cs typeface="+mn-cs"/>
              </a:defRPr>
            </a:lvl1pPr>
          </a:lstStyle>
          <a:p>
            <a:fld id="{111E5896-917A-4035-A860-408E1EC3CD51}" type="slidenum">
              <a:rPr lang="en-US">
                <a:latin typeface="Arial" pitchFamily="34" charset="0"/>
                <a:cs typeface="Arial" pitchFamily="34" charset="0"/>
              </a:rPr>
              <a:pPr/>
              <a:t>‹#›</a:t>
            </a:fld>
            <a:endParaRPr lang="en-US" dirty="0">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1350" y="8866372"/>
            <a:ext cx="613315"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68413" y="400050"/>
            <a:ext cx="4646612" cy="3486150"/>
          </a:xfrm>
          <a:prstGeom prst="rect">
            <a:avLst/>
          </a:prstGeom>
          <a:noFill/>
          <a:ln w="12700">
            <a:solidFill>
              <a:prstClr val="black"/>
            </a:solidFill>
          </a:ln>
        </p:spPr>
        <p:txBody>
          <a:bodyPr vert="horz" lIns="93815" tIns="46908" rIns="93815" bIns="46908" rtlCol="0" anchor="ctr"/>
          <a:lstStyle/>
          <a:p>
            <a:endParaRPr lang="en-US"/>
          </a:p>
        </p:txBody>
      </p:sp>
      <p:sp>
        <p:nvSpPr>
          <p:cNvPr id="5" name="Notes Placeholder 4"/>
          <p:cNvSpPr>
            <a:spLocks noGrp="1"/>
          </p:cNvSpPr>
          <p:nvPr>
            <p:ph type="body" sz="quarter" idx="3"/>
          </p:nvPr>
        </p:nvSpPr>
        <p:spPr>
          <a:xfrm>
            <a:off x="451074" y="4080298"/>
            <a:ext cx="6093589" cy="448056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Header Placeholder 1"/>
          <p:cNvSpPr>
            <a:spLocks noGrp="1"/>
          </p:cNvSpPr>
          <p:nvPr>
            <p:ph type="hdr" sz="quarter"/>
          </p:nvPr>
        </p:nvSpPr>
        <p:spPr>
          <a:xfrm>
            <a:off x="2276837" y="8863087"/>
            <a:ext cx="2723860" cy="137851"/>
          </a:xfrm>
          <a:prstGeom prst="rect">
            <a:avLst/>
          </a:prstGeom>
        </p:spPr>
        <p:txBody>
          <a:bodyPr vert="horz" wrap="square" lIns="0" tIns="0" rIns="0" bIns="0" rtlCol="0" anchor="t" anchorCtr="0"/>
          <a:lstStyle>
            <a:lvl1pPr algn="l">
              <a:defRPr sz="800" i="0"/>
            </a:lvl1p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12" name="Date Placeholder 2"/>
          <p:cNvSpPr>
            <a:spLocks noGrp="1"/>
          </p:cNvSpPr>
          <p:nvPr>
            <p:ph type="dt" idx="1"/>
          </p:nvPr>
        </p:nvSpPr>
        <p:spPr>
          <a:xfrm>
            <a:off x="1232837" y="8856578"/>
            <a:ext cx="899694" cy="146304"/>
          </a:xfrm>
          <a:prstGeom prst="rect">
            <a:avLst/>
          </a:prstGeom>
        </p:spPr>
        <p:txBody>
          <a:bodyPr vert="horz" lIns="0" tIns="0" rIns="0" bIns="0" rtlCol="0"/>
          <a:lstStyle>
            <a:lvl1pPr algn="r">
              <a:defRPr sz="800" i="0"/>
            </a:lvl1pPr>
          </a:lstStyle>
          <a:p>
            <a:pPr algn="l"/>
            <a:fld id="{9535A4AE-AB74-4BDA-B84A-019528CC2B4D}" type="datetimeFigureOut">
              <a:rPr lang="en-US" smtClean="0">
                <a:latin typeface="Arial" pitchFamily="34" charset="0"/>
                <a:cs typeface="Arial" pitchFamily="34" charset="0"/>
              </a:rPr>
              <a:pPr algn="l"/>
              <a:t>10/23/2017</a:t>
            </a:fld>
            <a:endParaRPr lang="en-US" dirty="0">
              <a:latin typeface="Arial" pitchFamily="34" charset="0"/>
              <a:cs typeface="Arial" pitchFamily="34" charset="0"/>
            </a:endParaRPr>
          </a:p>
        </p:txBody>
      </p:sp>
      <p:sp>
        <p:nvSpPr>
          <p:cNvPr id="28" name="Slide Number Placeholder 6"/>
          <p:cNvSpPr>
            <a:spLocks noGrp="1"/>
          </p:cNvSpPr>
          <p:nvPr>
            <p:ph type="sldNum" sz="quarter" idx="5"/>
          </p:nvPr>
        </p:nvSpPr>
        <p:spPr>
          <a:xfrm>
            <a:off x="458194" y="8857106"/>
            <a:ext cx="566413" cy="105317"/>
          </a:xfrm>
          <a:prstGeom prst="rect">
            <a:avLst/>
          </a:prstGeom>
        </p:spPr>
        <p:txBody>
          <a:bodyPr vert="horz" wrap="square" lIns="0" tIns="0" rIns="0" bIns="0" rtlCol="0" anchor="b" anchorCtr="0"/>
          <a:lstStyle>
            <a:lvl1pPr marL="0" algn="l" defTabSz="920666" rtl="0" eaLnBrk="1" latinLnBrk="0" hangingPunct="1">
              <a:defRPr lang="en-US" sz="800" i="0" kern="1200" smtClean="0">
                <a:solidFill>
                  <a:schemeClr val="tx1"/>
                </a:solidFill>
                <a:latin typeface="+mn-lt"/>
                <a:ea typeface="+mn-ea"/>
                <a:cs typeface="+mn-cs"/>
              </a:defRPr>
            </a:lvl1pPr>
          </a:lstStyle>
          <a:p>
            <a:fld id="{111E5896-917A-4035-A860-408E1EC3CD51}"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cxnSp>
        <p:nvCxnSpPr>
          <p:cNvPr id="29" name="Straight Connector 28"/>
          <p:cNvCxnSpPr/>
          <p:nvPr/>
        </p:nvCxnSpPr>
        <p:spPr>
          <a:xfrm>
            <a:off x="465709" y="8795705"/>
            <a:ext cx="60756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1350" y="8866372"/>
            <a:ext cx="613315"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p:notesStyle>
    <a:lvl1pPr marL="114300" indent="-114300" algn="l" defTabSz="914400" rtl="0" eaLnBrk="1" latinLnBrk="0" hangingPunct="1">
      <a:spcBef>
        <a:spcPts val="800"/>
      </a:spcBef>
      <a:buFont typeface="Arial" pitchFamily="34" charset="0"/>
      <a:buChar char="•"/>
      <a:defRPr sz="1200" kern="1200">
        <a:solidFill>
          <a:schemeClr val="tx1"/>
        </a:solidFill>
        <a:latin typeface="Arial" pitchFamily="34" charset="0"/>
        <a:ea typeface="+mn-ea"/>
        <a:cs typeface="Arial" pitchFamily="34" charset="0"/>
      </a:defRPr>
    </a:lvl1pPr>
    <a:lvl2pPr marL="285750" indent="-112713" algn="l" defTabSz="914400"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2pPr>
    <a:lvl3pPr marL="403225" indent="-117475"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3pPr>
    <a:lvl4pPr marL="569913" indent="-112713"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Image Placeholder 21"/>
          <p:cNvSpPr>
            <a:spLocks noGrp="1" noRot="1" noChangeAspect="1"/>
          </p:cNvSpPr>
          <p:nvPr>
            <p:ph type="sldImg"/>
          </p:nvPr>
        </p:nvSpPr>
        <p:spPr>
          <a:xfrm>
            <a:off x="1266825" y="400050"/>
            <a:ext cx="4648200" cy="3486150"/>
          </a:xfrm>
        </p:spPr>
      </p:sp>
      <p:sp>
        <p:nvSpPr>
          <p:cNvPr id="23" name="Notes Placeholder 22"/>
          <p:cNvSpPr>
            <a:spLocks noGrp="1"/>
          </p:cNvSpPr>
          <p:nvPr>
            <p:ph type="body" idx="1"/>
          </p:nvPr>
        </p:nvSpPr>
        <p:spPr/>
        <p:txBody>
          <a:bodyPr>
            <a:normAutofit/>
          </a:bodyPr>
          <a:lstStyle/>
          <a:p>
            <a:endParaRPr lang="en-US"/>
          </a:p>
        </p:txBody>
      </p:sp>
      <p:sp>
        <p:nvSpPr>
          <p:cNvPr id="24" name="Header Placeholder 1"/>
          <p:cNvSpPr>
            <a:spLocks noGrp="1"/>
          </p:cNvSpPr>
          <p:nvPr>
            <p:ph type="hdr" sz="quarter"/>
          </p:nvPr>
        </p:nvSpPr>
        <p:spPr>
          <a:xfrm>
            <a:off x="2538028" y="8863087"/>
            <a:ext cx="2723860" cy="137851"/>
          </a:xfrm>
          <a:prstGeom prst="rect">
            <a:avLst/>
          </a:prstGeom>
        </p:spPr>
        <p:txBody>
          <a:bodyPr vert="horz" wrap="square" lIns="0" tIns="0" rIns="0" bIns="0" rtlCol="0" anchor="t" anchorCtr="0"/>
          <a:lstStyle>
            <a:lvl1pPr algn="l">
              <a:defRPr sz="800"/>
            </a:lvl1p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25" name="Date Placeholder 2"/>
          <p:cNvSpPr>
            <a:spLocks noGrp="1"/>
          </p:cNvSpPr>
          <p:nvPr>
            <p:ph type="dt" idx="1"/>
          </p:nvPr>
        </p:nvSpPr>
        <p:spPr>
          <a:xfrm>
            <a:off x="1494028" y="8856578"/>
            <a:ext cx="899694" cy="146304"/>
          </a:xfrm>
          <a:prstGeom prst="rect">
            <a:avLst/>
          </a:prstGeom>
        </p:spPr>
        <p:txBody>
          <a:bodyPr vert="horz" lIns="0" tIns="0" rIns="0" bIns="0" rtlCol="0"/>
          <a:lstStyle>
            <a:lvl1pPr algn="r">
              <a:defRPr sz="800"/>
            </a:lvl1pPr>
          </a:lstStyle>
          <a:p>
            <a:pPr algn="l"/>
            <a:fld id="{9535A4AE-AB74-4BDA-B84A-019528CC2B4D}" type="datetimeFigureOut">
              <a:rPr lang="en-US" sz="600" i="1">
                <a:latin typeface="Arial" pitchFamily="34" charset="0"/>
                <a:cs typeface="Arial" pitchFamily="34" charset="0"/>
              </a:rPr>
              <a:pPr algn="l"/>
              <a:t>10/23/2017</a:t>
            </a:fld>
            <a:endParaRPr lang="en-US" sz="600" i="1" dirty="0">
              <a:latin typeface="Arial" pitchFamily="34" charset="0"/>
              <a:cs typeface="Arial" pitchFamily="34" charset="0"/>
            </a:endParaRPr>
          </a:p>
        </p:txBody>
      </p:sp>
      <p:sp>
        <p:nvSpPr>
          <p:cNvPr id="26" name="Slide Number Placeholder 6"/>
          <p:cNvSpPr>
            <a:spLocks noGrp="1"/>
          </p:cNvSpPr>
          <p:nvPr>
            <p:ph type="sldNum" sz="quarter" idx="5"/>
          </p:nvPr>
        </p:nvSpPr>
        <p:spPr>
          <a:xfrm>
            <a:off x="719384" y="8836934"/>
            <a:ext cx="566413" cy="105317"/>
          </a:xfrm>
          <a:prstGeom prst="rect">
            <a:avLst/>
          </a:prstGeom>
        </p:spPr>
        <p:txBody>
          <a:bodyPr vert="horz" wrap="square" lIns="0" tIns="0" rIns="0" bIns="0" rtlCol="0" anchor="b" anchorCtr="0"/>
          <a:lstStyle>
            <a:lvl1pPr marL="0" algn="l" defTabSz="920666" rtl="0" eaLnBrk="1" latinLnBrk="0" hangingPunct="1">
              <a:defRPr lang="en-US" sz="800" kern="1200" smtClean="0">
                <a:solidFill>
                  <a:schemeClr val="tx1"/>
                </a:solidFill>
                <a:latin typeface="+mn-lt"/>
                <a:ea typeface="+mn-ea"/>
                <a:cs typeface="+mn-cs"/>
              </a:defRPr>
            </a:lvl1pPr>
          </a:lstStyle>
          <a:p>
            <a:fld id="{111E5896-917A-4035-A860-408E1EC3CD51}" type="slidenum">
              <a:rPr lang="en-US" sz="600" i="1">
                <a:latin typeface="Arial" pitchFamily="34" charset="0"/>
                <a:cs typeface="Arial" pitchFamily="34" charset="0"/>
              </a:rPr>
              <a:pPr/>
              <a:t>1</a:t>
            </a:fld>
            <a:endParaRPr lang="en-US" sz="600" i="1" dirty="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what? Why did we do this….</a:t>
            </a:r>
          </a:p>
          <a:p>
            <a:endParaRPr lang="en-US" dirty="0" smtClean="0"/>
          </a:p>
          <a:p>
            <a:r>
              <a:rPr lang="en-US" dirty="0" smtClean="0"/>
              <a:t>In an effort to help streamline things, we’ve added in this ability</a:t>
            </a:r>
            <a:r>
              <a:rPr lang="en-US" baseline="0" dirty="0" smtClean="0"/>
              <a:t> to upload additional documents including privileges that the provider should be applying for</a:t>
            </a:r>
          </a:p>
          <a:p>
            <a:r>
              <a:rPr lang="en-US" baseline="0" dirty="0" smtClean="0"/>
              <a:t>And also the ability for you to tell us what the provider’s primary specialty is</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C12CA7F4-EC17-414D-8E50-182C5F4F660B}" type="datetime1">
              <a:rPr lang="en-US" smtClean="0">
                <a:latin typeface="Arial" pitchFamily="34" charset="0"/>
                <a:cs typeface="Arial" pitchFamily="34" charset="0"/>
              </a:rPr>
              <a:t>10/23/2017</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21</a:t>
            </a:fld>
            <a:endParaRPr lang="en-US" dirty="0">
              <a:latin typeface="Arial" pitchFamily="34" charset="0"/>
              <a:cs typeface="Arial" pitchFamily="34" charset="0"/>
            </a:endParaRPr>
          </a:p>
        </p:txBody>
      </p:sp>
    </p:spTree>
    <p:extLst>
      <p:ext uri="{BB962C8B-B14F-4D97-AF65-F5344CB8AC3E}">
        <p14:creationId xmlns:p14="http://schemas.microsoft.com/office/powerpoint/2010/main" val="3021971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in our office have been increasing been using Cisco Jabber as a means to quickly communicate amongst teams instead of calling/emailing</a:t>
            </a:r>
          </a:p>
          <a:p>
            <a:endParaRPr lang="en-US" baseline="0" dirty="0" smtClean="0"/>
          </a:p>
          <a:p>
            <a:r>
              <a:rPr lang="en-US" baseline="0" dirty="0" smtClean="0"/>
              <a:t>If you don’t already have/use this tool – I </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FC79BBC9-7312-49E5-BA50-710731042940}" type="datetime1">
              <a:rPr lang="en-US" smtClean="0">
                <a:latin typeface="Arial" pitchFamily="34" charset="0"/>
                <a:cs typeface="Arial" pitchFamily="34" charset="0"/>
              </a:rPr>
              <a:t>10/23/2017</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26</a:t>
            </a:fld>
            <a:endParaRPr lang="en-US" dirty="0">
              <a:latin typeface="Arial" pitchFamily="34" charset="0"/>
              <a:cs typeface="Arial" pitchFamily="34" charset="0"/>
            </a:endParaRPr>
          </a:p>
        </p:txBody>
      </p:sp>
    </p:spTree>
    <p:extLst>
      <p:ext uri="{BB962C8B-B14F-4D97-AF65-F5344CB8AC3E}">
        <p14:creationId xmlns:p14="http://schemas.microsoft.com/office/powerpoint/2010/main" val="3387735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FE8CD508-3525-4DB2-9974-B50711A9E0FF}" type="datetime1">
              <a:rPr lang="en-US" smtClean="0">
                <a:latin typeface="Arial" pitchFamily="34" charset="0"/>
                <a:cs typeface="Arial" pitchFamily="34" charset="0"/>
              </a:rPr>
              <a:t>10/23/2017</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28</a:t>
            </a:fld>
            <a:endParaRPr lang="en-US" dirty="0">
              <a:latin typeface="Arial" pitchFamily="34" charset="0"/>
              <a:cs typeface="Arial" pitchFamily="34" charset="0"/>
            </a:endParaRPr>
          </a:p>
        </p:txBody>
      </p:sp>
    </p:spTree>
    <p:extLst>
      <p:ext uri="{BB962C8B-B14F-4D97-AF65-F5344CB8AC3E}">
        <p14:creationId xmlns:p14="http://schemas.microsoft.com/office/powerpoint/2010/main" val="2642106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661C6C87-3D91-4370-A73C-F2FC5DE6F561}" type="datetime1">
              <a:rPr lang="en-US" smtClean="0">
                <a:latin typeface="Arial" pitchFamily="34" charset="0"/>
                <a:cs typeface="Arial" pitchFamily="34" charset="0"/>
              </a:rPr>
              <a:t>10/23/2017</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29</a:t>
            </a:fld>
            <a:endParaRPr lang="en-US" dirty="0">
              <a:latin typeface="Arial" pitchFamily="34" charset="0"/>
              <a:cs typeface="Arial" pitchFamily="34" charset="0"/>
            </a:endParaRPr>
          </a:p>
        </p:txBody>
      </p:sp>
    </p:spTree>
    <p:extLst>
      <p:ext uri="{BB962C8B-B14F-4D97-AF65-F5344CB8AC3E}">
        <p14:creationId xmlns:p14="http://schemas.microsoft.com/office/powerpoint/2010/main" val="247784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Image Placeholder 21"/>
          <p:cNvSpPr>
            <a:spLocks noGrp="1" noRot="1" noChangeAspect="1"/>
          </p:cNvSpPr>
          <p:nvPr>
            <p:ph type="sldImg"/>
          </p:nvPr>
        </p:nvSpPr>
        <p:spPr>
          <a:xfrm>
            <a:off x="1187450" y="400050"/>
            <a:ext cx="4648200" cy="3486150"/>
          </a:xfrm>
        </p:spPr>
      </p:sp>
      <p:sp>
        <p:nvSpPr>
          <p:cNvPr id="23" name="Notes Placeholder 22"/>
          <p:cNvSpPr>
            <a:spLocks noGrp="1"/>
          </p:cNvSpPr>
          <p:nvPr>
            <p:ph type="body" idx="1"/>
          </p:nvPr>
        </p:nvSpPr>
        <p:spPr/>
        <p:txBody>
          <a:bodyPr>
            <a:normAutofit/>
          </a:bodyPr>
          <a:lstStyle/>
          <a:p>
            <a:endParaRPr lang="en-US" dirty="0"/>
          </a:p>
        </p:txBody>
      </p:sp>
      <p:sp>
        <p:nvSpPr>
          <p:cNvPr id="24" name="Header Placeholder 1"/>
          <p:cNvSpPr>
            <a:spLocks noGrp="1"/>
          </p:cNvSpPr>
          <p:nvPr>
            <p:ph type="hdr" sz="quarter"/>
          </p:nvPr>
        </p:nvSpPr>
        <p:spPr>
          <a:xfrm>
            <a:off x="2482852"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25" name="Date Placeholder 2"/>
          <p:cNvSpPr>
            <a:spLocks noGrp="1"/>
          </p:cNvSpPr>
          <p:nvPr>
            <p:ph type="dt" idx="1"/>
          </p:nvPr>
        </p:nvSpPr>
        <p:spPr>
          <a:xfrm>
            <a:off x="1461547"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z="600" i="1" smtClean="0">
                <a:latin typeface="Arial" pitchFamily="34" charset="0"/>
                <a:cs typeface="Arial" pitchFamily="34" charset="0"/>
              </a:rPr>
              <a:pPr algn="l"/>
              <a:t>10/23/2017</a:t>
            </a:fld>
            <a:endParaRPr lang="en-US" sz="600" i="1" dirty="0">
              <a:latin typeface="Arial" pitchFamily="34" charset="0"/>
              <a:cs typeface="Arial" pitchFamily="34" charset="0"/>
            </a:endParaRPr>
          </a:p>
        </p:txBody>
      </p:sp>
      <p:sp>
        <p:nvSpPr>
          <p:cNvPr id="26" name="Slide Number Placeholder 6"/>
          <p:cNvSpPr>
            <a:spLocks noGrp="1"/>
          </p:cNvSpPr>
          <p:nvPr>
            <p:ph type="sldNum" sz="quarter" idx="5"/>
          </p:nvPr>
        </p:nvSpPr>
        <p:spPr>
          <a:xfrm>
            <a:off x="703743" y="8836931"/>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sz="600" i="1">
                <a:latin typeface="Arial" pitchFamily="34" charset="0"/>
                <a:cs typeface="Arial" pitchFamily="34" charset="0"/>
              </a:rPr>
              <a:pPr/>
              <a:t>2</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103485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smtClean="0">
                <a:latin typeface="Arial" pitchFamily="34" charset="0"/>
                <a:cs typeface="Arial" pitchFamily="34" charset="0"/>
              </a:rPr>
              <a:t>10/23/2017</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smtClean="0">
                <a:latin typeface="Arial" pitchFamily="34" charset="0"/>
                <a:cs typeface="Arial" pitchFamily="34" charset="0"/>
              </a:rPr>
              <a:pPr/>
              <a:t>9</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4142739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smtClean="0">
                <a:latin typeface="Arial" pitchFamily="34" charset="0"/>
                <a:cs typeface="Arial" pitchFamily="34" charset="0"/>
              </a:rPr>
              <a:t>10/23/2017</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smtClean="0">
                <a:latin typeface="Arial" pitchFamily="34" charset="0"/>
                <a:cs typeface="Arial" pitchFamily="34" charset="0"/>
              </a:rPr>
              <a:pPr/>
              <a:t>10</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3897715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smtClean="0">
                <a:latin typeface="Arial" pitchFamily="34" charset="0"/>
                <a:cs typeface="Arial" pitchFamily="34" charset="0"/>
              </a:rPr>
              <a:t>10/23/2017</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smtClean="0">
                <a:latin typeface="Arial" pitchFamily="34" charset="0"/>
                <a:cs typeface="Arial" pitchFamily="34" charset="0"/>
              </a:rPr>
              <a:pPr/>
              <a:t>13</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2848009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algn="l"/>
            <a:fld id="{A7E8D41B-AE01-416D-A608-C540C4F8D0F5}" type="datetime1">
              <a:rPr lang="en-US" sz="600" i="1" smtClean="0">
                <a:latin typeface="Arial" pitchFamily="34" charset="0"/>
                <a:cs typeface="Arial" pitchFamily="34" charset="0"/>
              </a:rPr>
              <a:t>10/23/2017</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smtClean="0">
                <a:latin typeface="Arial" pitchFamily="34" charset="0"/>
                <a:cs typeface="Arial" pitchFamily="34" charset="0"/>
              </a:rPr>
              <a:pPr/>
              <a:t>14</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3985152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FE8CD508-3525-4DB2-9974-B50711A9E0FF}" type="datetime1">
              <a:rPr lang="en-US" smtClean="0">
                <a:latin typeface="Arial" pitchFamily="34" charset="0"/>
                <a:cs typeface="Arial" pitchFamily="34" charset="0"/>
              </a:rPr>
              <a:t>10/23/2017</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16</a:t>
            </a:fld>
            <a:endParaRPr lang="en-US" dirty="0">
              <a:latin typeface="Arial" pitchFamily="34" charset="0"/>
              <a:cs typeface="Arial" pitchFamily="34" charset="0"/>
            </a:endParaRPr>
          </a:p>
        </p:txBody>
      </p:sp>
    </p:spTree>
    <p:extLst>
      <p:ext uri="{BB962C8B-B14F-4D97-AF65-F5344CB8AC3E}">
        <p14:creationId xmlns:p14="http://schemas.microsoft.com/office/powerpoint/2010/main" val="535307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Image Placeholder 21"/>
          <p:cNvSpPr>
            <a:spLocks noGrp="1" noRot="1" noChangeAspect="1"/>
          </p:cNvSpPr>
          <p:nvPr>
            <p:ph type="sldImg"/>
          </p:nvPr>
        </p:nvSpPr>
        <p:spPr>
          <a:xfrm>
            <a:off x="1187450" y="400050"/>
            <a:ext cx="4648200" cy="3486150"/>
          </a:xfrm>
        </p:spPr>
      </p:sp>
      <p:sp>
        <p:nvSpPr>
          <p:cNvPr id="23" name="Notes Placeholder 22"/>
          <p:cNvSpPr>
            <a:spLocks noGrp="1"/>
          </p:cNvSpPr>
          <p:nvPr>
            <p:ph type="body" idx="1"/>
          </p:nvPr>
        </p:nvSpPr>
        <p:spPr/>
        <p:txBody>
          <a:bodyPr>
            <a:normAutofit/>
          </a:bodyPr>
          <a:lstStyle/>
          <a:p>
            <a:endParaRPr lang="en-US" dirty="0"/>
          </a:p>
        </p:txBody>
      </p:sp>
      <p:sp>
        <p:nvSpPr>
          <p:cNvPr id="24" name="Header Placeholder 1"/>
          <p:cNvSpPr>
            <a:spLocks noGrp="1"/>
          </p:cNvSpPr>
          <p:nvPr>
            <p:ph type="hdr" sz="quarter"/>
          </p:nvPr>
        </p:nvSpPr>
        <p:spPr>
          <a:xfrm>
            <a:off x="2482852"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25" name="Date Placeholder 2"/>
          <p:cNvSpPr>
            <a:spLocks noGrp="1"/>
          </p:cNvSpPr>
          <p:nvPr>
            <p:ph type="dt" idx="1"/>
          </p:nvPr>
        </p:nvSpPr>
        <p:spPr>
          <a:xfrm>
            <a:off x="1461547"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z="600" i="1" smtClean="0">
                <a:latin typeface="Arial" pitchFamily="34" charset="0"/>
                <a:cs typeface="Arial" pitchFamily="34" charset="0"/>
              </a:rPr>
              <a:pPr algn="l"/>
              <a:t>10/23/2017</a:t>
            </a:fld>
            <a:endParaRPr lang="en-US" sz="600" i="1" dirty="0">
              <a:latin typeface="Arial" pitchFamily="34" charset="0"/>
              <a:cs typeface="Arial" pitchFamily="34" charset="0"/>
            </a:endParaRPr>
          </a:p>
        </p:txBody>
      </p:sp>
      <p:sp>
        <p:nvSpPr>
          <p:cNvPr id="26" name="Slide Number Placeholder 6"/>
          <p:cNvSpPr>
            <a:spLocks noGrp="1"/>
          </p:cNvSpPr>
          <p:nvPr>
            <p:ph type="sldNum" sz="quarter" idx="5"/>
          </p:nvPr>
        </p:nvSpPr>
        <p:spPr>
          <a:xfrm>
            <a:off x="703743" y="8836931"/>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sz="600" i="1">
                <a:latin typeface="Arial" pitchFamily="34" charset="0"/>
                <a:cs typeface="Arial" pitchFamily="34" charset="0"/>
              </a:rPr>
              <a:pPr/>
              <a:t>18</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10501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provider records?</a:t>
            </a:r>
          </a:p>
          <a:p>
            <a:r>
              <a:rPr lang="en-US" dirty="0" smtClean="0"/>
              <a:t>Busier than ever</a:t>
            </a:r>
          </a:p>
          <a:p>
            <a:r>
              <a:rPr lang="en-US" dirty="0" smtClean="0"/>
              <a:t>Processing</a:t>
            </a:r>
            <a:r>
              <a:rPr lang="en-US" baseline="0" dirty="0" smtClean="0"/>
              <a:t> faster than ever </a:t>
            </a:r>
          </a:p>
          <a:p>
            <a:r>
              <a:rPr lang="en-US" baseline="0" dirty="0" smtClean="0"/>
              <a:t>Monitoring increasing number of data metrics to constantly improve our processes/workflows</a:t>
            </a:r>
          </a:p>
          <a:p>
            <a:r>
              <a:rPr lang="en-US" baseline="0" dirty="0" smtClean="0"/>
              <a:t>CVO team is adjusting their model and workflow but as of September they’ve been processing files faster than ever before </a:t>
            </a:r>
          </a:p>
          <a:p>
            <a:r>
              <a:rPr lang="en-US" baseline="0" dirty="0" smtClean="0"/>
              <a:t>These have been incredible improvements for our Credentialing and Privileging teams and they’re only continuing to get better and better .</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C5DA982-FA86-4D97-B70E-5D1C44739F95}" type="datetime1">
              <a:rPr lang="en-US" smtClean="0">
                <a:latin typeface="Arial" pitchFamily="34" charset="0"/>
                <a:cs typeface="Arial" pitchFamily="34" charset="0"/>
              </a:rPr>
              <a:t>10/23/2017</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19</a:t>
            </a:fld>
            <a:endParaRPr lang="en-US" dirty="0">
              <a:latin typeface="Arial" pitchFamily="34" charset="0"/>
              <a:cs typeface="Arial" pitchFamily="34" charset="0"/>
            </a:endParaRPr>
          </a:p>
        </p:txBody>
      </p:sp>
    </p:spTree>
    <p:extLst>
      <p:ext uri="{BB962C8B-B14F-4D97-AF65-F5344CB8AC3E}">
        <p14:creationId xmlns:p14="http://schemas.microsoft.com/office/powerpoint/2010/main" val="1878133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3.xml"/><Relationship Id="rId6" Type="http://schemas.openxmlformats.org/officeDocument/2006/relationships/image" Target="../media/image5.emf"/><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10/23/2017</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3674760"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39940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solidFill>
                    <a:schemeClr val="bg1"/>
                  </a:solidFill>
                  <a:latin typeface="+mj-lt"/>
                </a:rPr>
                <a:t>Partner Logo</a:t>
              </a:r>
            </a:p>
          </p:txBody>
        </p:sp>
      </p:grpSp>
      <p:pic>
        <p:nvPicPr>
          <p:cNvPr id="11" name="Picture 4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invGray">
          <a:xfrm>
            <a:off x="727196" y="889628"/>
            <a:ext cx="2591724" cy="59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10327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28"/>
            <a:ext cx="6342320" cy="628377"/>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31760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10/23/2017</a:t>
            </a:fld>
            <a:endParaRPr lang="en-US" dirty="0"/>
          </a:p>
        </p:txBody>
      </p:sp>
      <p:sp>
        <p:nvSpPr>
          <p:cNvPr id="4" name="Text Placeholder 3"/>
          <p:cNvSpPr>
            <a:spLocks noGrp="1"/>
          </p:cNvSpPr>
          <p:nvPr>
            <p:ph type="body" sz="quarter" idx="10"/>
          </p:nvPr>
        </p:nvSpPr>
        <p:spPr>
          <a:xfrm>
            <a:off x="746125" y="4044820"/>
            <a:ext cx="6248267"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41"/>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invGray">
          <a:xfrm>
            <a:off x="744116" y="825074"/>
            <a:ext cx="2380084" cy="54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70065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28"/>
            <a:ext cx="6316821" cy="628377"/>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29220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10/23/2017</a:t>
            </a:fld>
            <a:endParaRPr lang="en-US" dirty="0"/>
          </a:p>
        </p:txBody>
      </p:sp>
      <p:sp>
        <p:nvSpPr>
          <p:cNvPr id="4" name="Text Placeholder 3"/>
          <p:cNvSpPr>
            <a:spLocks noGrp="1"/>
          </p:cNvSpPr>
          <p:nvPr>
            <p:ph type="body" sz="quarter" idx="10"/>
          </p:nvPr>
        </p:nvSpPr>
        <p:spPr>
          <a:xfrm>
            <a:off x="744351" y="4046607"/>
            <a:ext cx="6217046"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41"/>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invGray">
          <a:xfrm>
            <a:off x="744116" y="825074"/>
            <a:ext cx="2380084" cy="54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61487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12" name="Date Placeholder 4"/>
          <p:cNvSpPr>
            <a:spLocks noGrp="1"/>
          </p:cNvSpPr>
          <p:nvPr>
            <p:ph type="dt" sz="half" idx="2"/>
          </p:nvPr>
        </p:nvSpPr>
        <p:spPr>
          <a:xfrm>
            <a:off x="5267837" y="6325360"/>
            <a:ext cx="701163" cy="16434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EB3265C-F0D4-410E-8C75-9C1664655489}" type="datetime1">
              <a:rPr lang="en-US" smtClean="0"/>
              <a:pPr/>
              <a:t>10/23/2017</a:t>
            </a:fld>
            <a:endParaRPr lang="en-US" dirty="0"/>
          </a:p>
        </p:txBody>
      </p:sp>
      <p:sp>
        <p:nvSpPr>
          <p:cNvPr id="14" name="Footer Placeholder 5"/>
          <p:cNvSpPr>
            <a:spLocks noGrp="1"/>
          </p:cNvSpPr>
          <p:nvPr>
            <p:ph type="ftr" sz="quarter" idx="3"/>
          </p:nvPr>
        </p:nvSpPr>
        <p:spPr>
          <a:xfrm>
            <a:off x="729161" y="6343128"/>
            <a:ext cx="4310907" cy="137980"/>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r>
              <a:rPr lang="en-US" dirty="0" smtClean="0"/>
              <a:t>Presentation Title and/or Sub Brand Name Here</a:t>
            </a:r>
            <a:endParaRPr lang="en-US" dirty="0"/>
          </a:p>
        </p:txBody>
      </p:sp>
      <p:sp>
        <p:nvSpPr>
          <p:cNvPr id="15" name="Slide Number Placeholder 6"/>
          <p:cNvSpPr>
            <a:spLocks noGrp="1"/>
          </p:cNvSpPr>
          <p:nvPr>
            <p:ph type="sldNum" sz="quarter" idx="4"/>
          </p:nvPr>
        </p:nvSpPr>
        <p:spPr>
          <a:xfrm>
            <a:off x="358009" y="6326503"/>
            <a:ext cx="246061" cy="155233"/>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21" name="Straight Connector 20"/>
          <p:cNvCxnSpPr/>
          <p:nvPr userDrawn="1"/>
        </p:nvCxnSpPr>
        <p:spPr>
          <a:xfrm>
            <a:off x="365125" y="59452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7662" y="6172200"/>
            <a:ext cx="2208038" cy="507999"/>
          </a:xfrm>
          <a:prstGeom prst="rect">
            <a:avLst/>
          </a:prstGeom>
        </p:spPr>
      </p:pic>
    </p:spTree>
    <p:extLst>
      <p:ext uri="{BB962C8B-B14F-4D97-AF65-F5344CB8AC3E}">
        <p14:creationId xmlns:p14="http://schemas.microsoft.com/office/powerpoint/2010/main" val="167996700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7" name="Date Placeholder 4"/>
          <p:cNvSpPr>
            <a:spLocks noGrp="1"/>
          </p:cNvSpPr>
          <p:nvPr>
            <p:ph type="dt" sz="half" idx="2"/>
          </p:nvPr>
        </p:nvSpPr>
        <p:spPr>
          <a:xfrm>
            <a:off x="5267837" y="6325360"/>
            <a:ext cx="701163" cy="16434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B3265C-F0D4-410E-8C75-9C1664655489}" type="datetime1">
              <a:rPr lang="en-US" smtClean="0"/>
              <a:t>10/23/2017</a:t>
            </a:fld>
            <a:endParaRPr lang="en-US" dirty="0"/>
          </a:p>
        </p:txBody>
      </p:sp>
      <p:sp>
        <p:nvSpPr>
          <p:cNvPr id="11" name="Footer Placeholder 5"/>
          <p:cNvSpPr>
            <a:spLocks noGrp="1"/>
          </p:cNvSpPr>
          <p:nvPr>
            <p:ph type="ftr" sz="quarter" idx="3"/>
          </p:nvPr>
        </p:nvSpPr>
        <p:spPr>
          <a:xfrm>
            <a:off x="729161" y="6343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326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521368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5267837" y="6325360"/>
            <a:ext cx="701163" cy="16434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B3265C-F0D4-410E-8C75-9C1664655489}" type="datetime1">
              <a:rPr lang="en-US" smtClean="0"/>
              <a:t>10/23/2017</a:t>
            </a:fld>
            <a:endParaRPr lang="en-US" dirty="0"/>
          </a:p>
        </p:txBody>
      </p:sp>
      <p:sp>
        <p:nvSpPr>
          <p:cNvPr id="11" name="Footer Placeholder 5"/>
          <p:cNvSpPr>
            <a:spLocks noGrp="1"/>
          </p:cNvSpPr>
          <p:nvPr>
            <p:ph type="ftr" sz="quarter" idx="3"/>
          </p:nvPr>
        </p:nvSpPr>
        <p:spPr>
          <a:xfrm>
            <a:off x="729161" y="6343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326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3820208"/>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11" name="Date Placeholder 4"/>
          <p:cNvSpPr>
            <a:spLocks noGrp="1"/>
          </p:cNvSpPr>
          <p:nvPr>
            <p:ph type="dt" sz="half" idx="2"/>
          </p:nvPr>
        </p:nvSpPr>
        <p:spPr>
          <a:xfrm>
            <a:off x="5267837" y="6325360"/>
            <a:ext cx="701163" cy="16434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B3265C-F0D4-410E-8C75-9C1664655489}" type="datetime1">
              <a:rPr lang="en-US" smtClean="0"/>
              <a:t>10/23/2017</a:t>
            </a:fld>
            <a:endParaRPr lang="en-US" dirty="0"/>
          </a:p>
        </p:txBody>
      </p:sp>
      <p:sp>
        <p:nvSpPr>
          <p:cNvPr id="12" name="Footer Placeholder 5"/>
          <p:cNvSpPr>
            <a:spLocks noGrp="1"/>
          </p:cNvSpPr>
          <p:nvPr>
            <p:ph type="ftr" sz="quarter" idx="3"/>
          </p:nvPr>
        </p:nvSpPr>
        <p:spPr>
          <a:xfrm>
            <a:off x="729161" y="6343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3" name="Slide Number Placeholder 6"/>
          <p:cNvSpPr>
            <a:spLocks noGrp="1"/>
          </p:cNvSpPr>
          <p:nvPr>
            <p:ph type="sldNum" sz="quarter" idx="4"/>
          </p:nvPr>
        </p:nvSpPr>
        <p:spPr>
          <a:xfrm>
            <a:off x="358009" y="6326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743160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3999"/>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Date Placeholder 4"/>
          <p:cNvSpPr>
            <a:spLocks noGrp="1"/>
          </p:cNvSpPr>
          <p:nvPr>
            <p:ph type="dt" sz="half" idx="2"/>
          </p:nvPr>
        </p:nvSpPr>
        <p:spPr>
          <a:xfrm>
            <a:off x="5267837" y="6325360"/>
            <a:ext cx="701163" cy="16434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B3265C-F0D4-410E-8C75-9C1664655489}" type="datetime1">
              <a:rPr lang="en-US" smtClean="0"/>
              <a:t>10/23/2017</a:t>
            </a:fld>
            <a:endParaRPr lang="en-US" dirty="0"/>
          </a:p>
        </p:txBody>
      </p:sp>
      <p:sp>
        <p:nvSpPr>
          <p:cNvPr id="14" name="Footer Placeholder 5"/>
          <p:cNvSpPr>
            <a:spLocks noGrp="1"/>
          </p:cNvSpPr>
          <p:nvPr>
            <p:ph type="ftr" sz="quarter" idx="3"/>
          </p:nvPr>
        </p:nvSpPr>
        <p:spPr>
          <a:xfrm>
            <a:off x="729161" y="6343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5" name="Slide Number Placeholder 6"/>
          <p:cNvSpPr>
            <a:spLocks noGrp="1"/>
          </p:cNvSpPr>
          <p:nvPr>
            <p:ph type="sldNum" sz="quarter" idx="4"/>
          </p:nvPr>
        </p:nvSpPr>
        <p:spPr>
          <a:xfrm>
            <a:off x="358009" y="6326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801"/>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10" name="Date Placeholder 4"/>
          <p:cNvSpPr>
            <a:spLocks noGrp="1"/>
          </p:cNvSpPr>
          <p:nvPr>
            <p:ph type="dt" sz="half" idx="2"/>
          </p:nvPr>
        </p:nvSpPr>
        <p:spPr>
          <a:xfrm>
            <a:off x="5267837" y="6325360"/>
            <a:ext cx="701163" cy="16434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B3265C-F0D4-410E-8C75-9C1664655489}" type="datetime1">
              <a:rPr lang="en-US" smtClean="0"/>
              <a:t>10/23/2017</a:t>
            </a:fld>
            <a:endParaRPr lang="en-US" dirty="0"/>
          </a:p>
        </p:txBody>
      </p:sp>
      <p:sp>
        <p:nvSpPr>
          <p:cNvPr id="11" name="Footer Placeholder 5"/>
          <p:cNvSpPr>
            <a:spLocks noGrp="1"/>
          </p:cNvSpPr>
          <p:nvPr>
            <p:ph type="ftr" sz="quarter" idx="3"/>
          </p:nvPr>
        </p:nvSpPr>
        <p:spPr>
          <a:xfrm>
            <a:off x="729161" y="6343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326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4"/>
          <p:cNvSpPr>
            <a:spLocks noGrp="1"/>
          </p:cNvSpPr>
          <p:nvPr>
            <p:ph type="dt" sz="half" idx="2"/>
          </p:nvPr>
        </p:nvSpPr>
        <p:spPr>
          <a:xfrm>
            <a:off x="5267837" y="6325360"/>
            <a:ext cx="701163" cy="16434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B3265C-F0D4-410E-8C75-9C1664655489}" type="datetime1">
              <a:rPr lang="en-US" smtClean="0"/>
              <a:t>10/23/2017</a:t>
            </a:fld>
            <a:endParaRPr lang="en-US" dirty="0"/>
          </a:p>
        </p:txBody>
      </p:sp>
      <p:sp>
        <p:nvSpPr>
          <p:cNvPr id="9" name="Footer Placeholder 5"/>
          <p:cNvSpPr>
            <a:spLocks noGrp="1"/>
          </p:cNvSpPr>
          <p:nvPr>
            <p:ph type="ftr" sz="quarter" idx="3"/>
          </p:nvPr>
        </p:nvSpPr>
        <p:spPr>
          <a:xfrm>
            <a:off x="729161" y="6343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326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342900"/>
            <a:ext cx="8382000" cy="551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2"/>
          </p:nvPr>
        </p:nvSpPr>
        <p:spPr>
          <a:xfrm>
            <a:off x="5267837" y="6325360"/>
            <a:ext cx="701163" cy="16434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B3265C-F0D4-410E-8C75-9C1664655489}" type="datetime1">
              <a:rPr lang="en-US" smtClean="0"/>
              <a:t>10/23/2017</a:t>
            </a:fld>
            <a:endParaRPr lang="en-US" dirty="0"/>
          </a:p>
        </p:txBody>
      </p:sp>
      <p:sp>
        <p:nvSpPr>
          <p:cNvPr id="11" name="Footer Placeholder 5"/>
          <p:cNvSpPr>
            <a:spLocks noGrp="1"/>
          </p:cNvSpPr>
          <p:nvPr>
            <p:ph type="ftr" sz="quarter" idx="3"/>
          </p:nvPr>
        </p:nvSpPr>
        <p:spPr>
          <a:xfrm>
            <a:off x="729161" y="6343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326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8019943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tx2"/>
                </a:solidFill>
                <a:latin typeface="Arial" pitchFamily="34" charset="0"/>
                <a:cs typeface="Arial" pitchFamily="34" charset="0"/>
              </a:defRPr>
            </a:lvl1pPr>
          </a:lstStyle>
          <a:p>
            <a:fld id="{87431B66-2D65-4398-A930-0D30EC9EE69D}" type="datetime1">
              <a:rPr lang="en-US" smtClean="0"/>
              <a:pPr/>
              <a:t>10/23/2017</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1" name="Straight Connector 10"/>
          <p:cNvCxnSpPr/>
          <p:nvPr userDrawn="1"/>
        </p:nvCxnSpPr>
        <p:spPr>
          <a:xfrm>
            <a:off x="3674760" y="591021"/>
            <a:ext cx="0" cy="1188720"/>
          </a:xfrm>
          <a:prstGeom prst="line">
            <a:avLst/>
          </a:prstGeom>
          <a:ln w="12700">
            <a:solidFill>
              <a:srgbClr val="052049"/>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3994039" y="752601"/>
            <a:ext cx="1487211" cy="868680"/>
            <a:chOff x="2749439" y="752601"/>
            <a:chExt cx="1487211" cy="868680"/>
          </a:xfrm>
        </p:grpSpPr>
        <p:sp>
          <p:nvSpPr>
            <p:cNvPr id="14" name="Rectangle 13"/>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5" name="TextBox 14"/>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solidFill>
                    <a:srgbClr val="052049"/>
                  </a:solidFill>
                  <a:latin typeface="+mj-lt"/>
                </a:rPr>
                <a:t>Partner Logo</a:t>
              </a:r>
            </a:p>
          </p:txBody>
        </p:sp>
      </p:grpSp>
      <p:pic>
        <p:nvPicPr>
          <p:cNvPr id="16" name="Picture 4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invGray">
          <a:xfrm>
            <a:off x="727200" y="889628"/>
            <a:ext cx="2591716" cy="59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412957"/>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731869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invGray">
          <a:xfrm>
            <a:off x="2893488" y="3048628"/>
            <a:ext cx="3364540" cy="774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82737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6202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dirty="0" smtClean="0"/>
              <a:t>Click to edit Master text styles</a:t>
            </a:r>
          </a:p>
        </p:txBody>
      </p:sp>
      <p:pic>
        <p:nvPicPr>
          <p:cNvPr id="6" name="Picture 4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invGray">
          <a:xfrm>
            <a:off x="727196" y="3607428"/>
            <a:ext cx="2591724" cy="59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39589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81491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8959" y="1900502"/>
            <a:ext cx="8715166" cy="2723823"/>
          </a:xfrm>
        </p:spPr>
        <p:txBody>
          <a:bodyPr vert="horz" wrap="square" lIns="91440" tIns="45720" rIns="91440" bIns="45720" rtlCol="0" anchor="b" anchorCtr="0">
            <a:spAutoFit/>
          </a:bodyPr>
          <a:lstStyle>
            <a:lvl1pPr marL="280988" indent="-280988">
              <a:lnSpc>
                <a:spcPct val="90000"/>
              </a:lnSpc>
              <a:defRPr lang="en-US" sz="3800" spc="-20" baseline="0" dirty="0"/>
            </a:lvl1pPr>
          </a:lstStyle>
          <a:p>
            <a:pPr lvl="0"/>
            <a:r>
              <a:rPr lang="en-US" dirty="0"/>
              <a:t>“	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458637" y="4921542"/>
            <a:ext cx="7934476" cy="721900"/>
          </a:xfrm>
        </p:spPr>
        <p:txBody>
          <a:bodyPr vert="horz" wrap="square" lIns="91440" tIns="45720" rIns="91440" bIns="45720" rtlCol="0">
            <a:noAutofit/>
          </a:bodyPr>
          <a:lstStyle>
            <a:lvl1pPr marL="0" indent="0">
              <a:spcBef>
                <a:spcPts val="300"/>
              </a:spcBef>
              <a:buNone/>
              <a:defRPr lang="en-US" sz="12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12" name="Date Placeholder 4"/>
          <p:cNvSpPr>
            <a:spLocks noGrp="1"/>
          </p:cNvSpPr>
          <p:nvPr>
            <p:ph type="dt" sz="half" idx="2"/>
          </p:nvPr>
        </p:nvSpPr>
        <p:spPr>
          <a:xfrm>
            <a:off x="5901339" y="6215294"/>
            <a:ext cx="579999" cy="172289"/>
          </a:xfrm>
          <a:prstGeom prst="rect">
            <a:avLst/>
          </a:prstGeom>
        </p:spPr>
        <p:txBody>
          <a:bodyPr vert="horz" wrap="square" lIns="0" tIns="0" rIns="0" bIns="0" rtlCol="0" anchor="b" anchorCtr="0"/>
          <a:lstStyle>
            <a:lvl1pPr algn="l">
              <a:defRPr sz="700" i="0">
                <a:solidFill>
                  <a:schemeClr val="bg1"/>
                </a:solidFill>
                <a:latin typeface="Arial" pitchFamily="34" charset="0"/>
                <a:cs typeface="Arial" pitchFamily="34" charset="0"/>
              </a:defRPr>
            </a:lvl1pPr>
          </a:lstStyle>
          <a:p>
            <a:fld id="{9EB3265C-F0D4-410E-8C75-9C1664655489}" type="datetime1">
              <a:rPr lang="en-US" smtClean="0"/>
              <a:pPr/>
              <a:t>10/23/2017</a:t>
            </a:fld>
            <a:endParaRPr lang="en-US" dirty="0"/>
          </a:p>
        </p:txBody>
      </p:sp>
      <p:sp>
        <p:nvSpPr>
          <p:cNvPr id="13" name="Footer Placeholder 5"/>
          <p:cNvSpPr>
            <a:spLocks noGrp="1"/>
          </p:cNvSpPr>
          <p:nvPr>
            <p:ph type="ftr" sz="quarter" idx="3"/>
          </p:nvPr>
        </p:nvSpPr>
        <p:spPr>
          <a:xfrm>
            <a:off x="548151" y="6233062"/>
            <a:ext cx="4310907" cy="137980"/>
          </a:xfrm>
          <a:prstGeom prst="rect">
            <a:avLst/>
          </a:prstGeom>
        </p:spPr>
        <p:txBody>
          <a:bodyPr vert="horz" wrap="square" lIns="0" tIns="0" rIns="0" bIns="0" rtlCol="0" anchor="b" anchorCtr="0"/>
          <a:lstStyle>
            <a:lvl1pPr algn="l">
              <a:defRPr sz="700" i="0">
                <a:solidFill>
                  <a:srgbClr val="FFFFFF"/>
                </a:solidFill>
                <a:latin typeface="Arial" pitchFamily="34" charset="0"/>
                <a:cs typeface="Arial" pitchFamily="34" charset="0"/>
              </a:defRPr>
            </a:lvl1pPr>
          </a:lstStyle>
          <a:p>
            <a:r>
              <a:rPr lang="en-US" dirty="0"/>
              <a:t>Presentation Title and/or Sub Brand Name Her</a:t>
            </a:r>
          </a:p>
        </p:txBody>
      </p:sp>
      <p:sp>
        <p:nvSpPr>
          <p:cNvPr id="14" name="Slide Number Placeholder 6"/>
          <p:cNvSpPr>
            <a:spLocks noGrp="1"/>
          </p:cNvSpPr>
          <p:nvPr>
            <p:ph type="sldNum" sz="quarter" idx="4"/>
          </p:nvPr>
        </p:nvSpPr>
        <p:spPr>
          <a:xfrm>
            <a:off x="272106" y="6216438"/>
            <a:ext cx="246061" cy="155233"/>
          </a:xfrm>
          <a:prstGeom prst="rect">
            <a:avLst/>
          </a:prstGeom>
        </p:spPr>
        <p:txBody>
          <a:bodyPr vert="horz" wrap="square" lIns="0" tIns="0" rIns="0" bIns="0" rtlCol="0" anchor="b" anchorCtr="0"/>
          <a:lstStyle>
            <a:lvl1pPr algn="l">
              <a:defRPr sz="700" i="0">
                <a:solidFill>
                  <a:srgbClr val="FFFFFF"/>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55813726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C42DCCBC-AA0F-44E9-9EDE-CB9B971EF028}" type="datetime1">
              <a:rPr lang="en-US" smtClean="0"/>
              <a:t>10/23/2017</a:t>
            </a:fld>
            <a:endParaRPr lang="en-US" dirty="0"/>
          </a:p>
        </p:txBody>
      </p:sp>
      <p:sp>
        <p:nvSpPr>
          <p:cNvPr id="3" name="Text Placeholder 2"/>
          <p:cNvSpPr>
            <a:spLocks noGrp="1"/>
          </p:cNvSpPr>
          <p:nvPr>
            <p:ph type="body" sz="quarter" idx="10"/>
          </p:nvPr>
        </p:nvSpPr>
        <p:spPr>
          <a:xfrm>
            <a:off x="747714" y="4349650"/>
            <a:ext cx="6477000" cy="489939"/>
          </a:xfrm>
        </p:spPr>
        <p:txBody>
          <a:bodyPr vert="horz" wrap="square" lIns="0" tIns="0" rIns="0" bIns="0" rtlCol="0" anchor="t" anchorCtr="0"/>
          <a:lstStyle>
            <a:lvl1pPr marL="0" indent="0">
              <a:spcBef>
                <a:spcPts val="0"/>
              </a:spcBef>
              <a:buNone/>
              <a:defRPr lang="en-US" sz="1800" i="0" smtClean="0">
                <a:cs typeface="Arial" pitchFamily="34"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z="1800" smtClean="0">
                <a:solidFill>
                  <a:schemeClr val="tx1"/>
                </a:solidFill>
                <a:latin typeface="+mn-lt"/>
              </a:defRPr>
            </a:lvl4pPr>
            <a:lvl5pPr>
              <a:defRPr lang="en-US" sz="1800">
                <a:solidFill>
                  <a:schemeClr val="tx1"/>
                </a:solidFill>
                <a:latin typeface="+mn-lt"/>
              </a:defRPr>
            </a:lvl5pPr>
          </a:lstStyle>
          <a:p>
            <a:pPr marL="0" lvl="0"/>
            <a:r>
              <a:rPr lang="en-US" dirty="0" smtClean="0"/>
              <a:t>Click to edit Master text styles</a:t>
            </a:r>
            <a:endParaRPr lang="en-US" dirty="0"/>
          </a:p>
        </p:txBody>
      </p:sp>
      <p:pic>
        <p:nvPicPr>
          <p:cNvPr id="7" name="Picture 4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invGray">
          <a:xfrm>
            <a:off x="727196" y="889628"/>
            <a:ext cx="2591724" cy="59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407966"/>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28"/>
            <a:ext cx="6316821" cy="628377"/>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292204"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10/23/2017</a:t>
            </a:fld>
            <a:endParaRPr lang="en-US" dirty="0"/>
          </a:p>
        </p:txBody>
      </p:sp>
      <p:sp>
        <p:nvSpPr>
          <p:cNvPr id="3" name="Text Placeholder 2"/>
          <p:cNvSpPr>
            <a:spLocks noGrp="1"/>
          </p:cNvSpPr>
          <p:nvPr>
            <p:ph type="body" sz="quarter" idx="10"/>
          </p:nvPr>
        </p:nvSpPr>
        <p:spPr>
          <a:xfrm>
            <a:off x="746125" y="4045554"/>
            <a:ext cx="6223146"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2" name="Picture 41"/>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invGray">
          <a:xfrm>
            <a:off x="744116" y="825074"/>
            <a:ext cx="2380084" cy="54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92215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28"/>
            <a:ext cx="6329570" cy="628377"/>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30490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10/23/2017</a:t>
            </a:fld>
            <a:endParaRPr lang="en-US" dirty="0"/>
          </a:p>
        </p:txBody>
      </p:sp>
      <p:sp>
        <p:nvSpPr>
          <p:cNvPr id="4" name="Text Placeholder 3"/>
          <p:cNvSpPr>
            <a:spLocks noGrp="1"/>
          </p:cNvSpPr>
          <p:nvPr>
            <p:ph type="body" sz="quarter" idx="10"/>
          </p:nvPr>
        </p:nvSpPr>
        <p:spPr>
          <a:xfrm>
            <a:off x="745587" y="4046758"/>
            <a:ext cx="620973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41"/>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invGray">
          <a:xfrm>
            <a:off x="744116" y="825074"/>
            <a:ext cx="2380084" cy="54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2075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28"/>
            <a:ext cx="6291321" cy="628377"/>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26680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10/23/2017</a:t>
            </a:fld>
            <a:endParaRPr lang="en-US" dirty="0"/>
          </a:p>
        </p:txBody>
      </p:sp>
      <p:sp>
        <p:nvSpPr>
          <p:cNvPr id="4" name="Text Placeholder 3"/>
          <p:cNvSpPr>
            <a:spLocks noGrp="1"/>
          </p:cNvSpPr>
          <p:nvPr>
            <p:ph type="body" sz="quarter" idx="10"/>
          </p:nvPr>
        </p:nvSpPr>
        <p:spPr>
          <a:xfrm>
            <a:off x="744762" y="4045137"/>
            <a:ext cx="619750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41"/>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invGray">
          <a:xfrm>
            <a:off x="744116" y="825074"/>
            <a:ext cx="2380084" cy="54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2214779"/>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28"/>
            <a:ext cx="6316821" cy="628377"/>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29220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10/23/2017</a:t>
            </a:fld>
            <a:endParaRPr lang="en-US" dirty="0"/>
          </a:p>
        </p:txBody>
      </p:sp>
      <p:sp>
        <p:nvSpPr>
          <p:cNvPr id="4" name="Text Placeholder 3"/>
          <p:cNvSpPr>
            <a:spLocks noGrp="1"/>
          </p:cNvSpPr>
          <p:nvPr>
            <p:ph type="body" sz="quarter" idx="10"/>
          </p:nvPr>
        </p:nvSpPr>
        <p:spPr>
          <a:xfrm>
            <a:off x="746125" y="4044820"/>
            <a:ext cx="6223146"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41"/>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invGray">
          <a:xfrm>
            <a:off x="744116" y="825074"/>
            <a:ext cx="2380084" cy="54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13967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10/23/2017</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7" name="Picture 4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invGray">
          <a:xfrm>
            <a:off x="727196" y="889628"/>
            <a:ext cx="2591724" cy="59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28"/>
            <a:ext cx="6355070" cy="628377"/>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33030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10/23/2017</a:t>
            </a:fld>
            <a:endParaRPr lang="en-US" dirty="0"/>
          </a:p>
        </p:txBody>
      </p:sp>
      <p:sp>
        <p:nvSpPr>
          <p:cNvPr id="4" name="Text Placeholder 3"/>
          <p:cNvSpPr>
            <a:spLocks noGrp="1"/>
          </p:cNvSpPr>
          <p:nvPr>
            <p:ph type="body" sz="quarter" idx="10"/>
          </p:nvPr>
        </p:nvSpPr>
        <p:spPr>
          <a:xfrm>
            <a:off x="744351" y="4046607"/>
            <a:ext cx="6254691"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41"/>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invGray">
          <a:xfrm>
            <a:off x="744116" y="825074"/>
            <a:ext cx="2380084" cy="54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149240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12" name="Date Placeholder 4"/>
          <p:cNvSpPr>
            <a:spLocks noGrp="1"/>
          </p:cNvSpPr>
          <p:nvPr>
            <p:ph type="dt" sz="half" idx="2"/>
          </p:nvPr>
        </p:nvSpPr>
        <p:spPr>
          <a:xfrm>
            <a:off x="5267837" y="6325360"/>
            <a:ext cx="701163" cy="16434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EB3265C-F0D4-410E-8C75-9C1664655489}" type="datetime1">
              <a:rPr lang="en-US" smtClean="0"/>
              <a:pPr/>
              <a:t>10/23/2017</a:t>
            </a:fld>
            <a:endParaRPr lang="en-US" dirty="0"/>
          </a:p>
        </p:txBody>
      </p:sp>
      <p:sp>
        <p:nvSpPr>
          <p:cNvPr id="14" name="Footer Placeholder 5"/>
          <p:cNvSpPr>
            <a:spLocks noGrp="1"/>
          </p:cNvSpPr>
          <p:nvPr>
            <p:ph type="ftr" sz="quarter" idx="3"/>
          </p:nvPr>
        </p:nvSpPr>
        <p:spPr>
          <a:xfrm>
            <a:off x="729161" y="6343128"/>
            <a:ext cx="4310907" cy="137980"/>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r>
              <a:rPr lang="en-US" dirty="0" smtClean="0"/>
              <a:t>Presentation Title and/or Sub Brand Name Here</a:t>
            </a:r>
            <a:endParaRPr lang="en-US" dirty="0"/>
          </a:p>
        </p:txBody>
      </p:sp>
      <p:sp>
        <p:nvSpPr>
          <p:cNvPr id="21" name="Slide Number Placeholder 6"/>
          <p:cNvSpPr>
            <a:spLocks noGrp="1"/>
          </p:cNvSpPr>
          <p:nvPr>
            <p:ph type="sldNum" sz="quarter" idx="4"/>
          </p:nvPr>
        </p:nvSpPr>
        <p:spPr>
          <a:xfrm>
            <a:off x="358009" y="6326503"/>
            <a:ext cx="246061" cy="155233"/>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22" name="Straight Connector 21"/>
          <p:cNvCxnSpPr/>
          <p:nvPr userDrawn="1"/>
        </p:nvCxnSpPr>
        <p:spPr>
          <a:xfrm>
            <a:off x="365125" y="59452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7662" y="6172200"/>
            <a:ext cx="2208038" cy="507999"/>
          </a:xfrm>
          <a:prstGeom prst="rect">
            <a:avLst/>
          </a:prstGeom>
        </p:spPr>
      </p:pic>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7" name="Date Placeholder 4"/>
          <p:cNvSpPr>
            <a:spLocks noGrp="1"/>
          </p:cNvSpPr>
          <p:nvPr>
            <p:ph type="dt" sz="half" idx="2"/>
          </p:nvPr>
        </p:nvSpPr>
        <p:spPr>
          <a:xfrm>
            <a:off x="5267837" y="6325360"/>
            <a:ext cx="701163" cy="16434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EB3265C-F0D4-410E-8C75-9C1664655489}" type="datetime1">
              <a:rPr lang="en-US" smtClean="0"/>
              <a:pPr/>
              <a:t>10/23/2017</a:t>
            </a:fld>
            <a:endParaRPr lang="en-US" dirty="0"/>
          </a:p>
        </p:txBody>
      </p:sp>
      <p:sp>
        <p:nvSpPr>
          <p:cNvPr id="11" name="Footer Placeholder 5"/>
          <p:cNvSpPr>
            <a:spLocks noGrp="1"/>
          </p:cNvSpPr>
          <p:nvPr>
            <p:ph type="ftr" sz="quarter" idx="3"/>
          </p:nvPr>
        </p:nvSpPr>
        <p:spPr>
          <a:xfrm>
            <a:off x="729161" y="6343128"/>
            <a:ext cx="4310907" cy="137980"/>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r>
              <a:rPr lang="en-US" dirty="0" smtClean="0"/>
              <a:t>Presentation Title and/or Sub Brand Name Here</a:t>
            </a:r>
            <a:endParaRPr lang="en-US" dirty="0"/>
          </a:p>
        </p:txBody>
      </p:sp>
      <p:sp>
        <p:nvSpPr>
          <p:cNvPr id="12" name="Slide Number Placeholder 6"/>
          <p:cNvSpPr>
            <a:spLocks noGrp="1"/>
          </p:cNvSpPr>
          <p:nvPr>
            <p:ph type="sldNum" sz="quarter" idx="4"/>
          </p:nvPr>
        </p:nvSpPr>
        <p:spPr>
          <a:xfrm>
            <a:off x="358009" y="6326503"/>
            <a:ext cx="246061" cy="155233"/>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5082756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5267837" y="6325360"/>
            <a:ext cx="701163" cy="16434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EB3265C-F0D4-410E-8C75-9C1664655489}" type="datetime1">
              <a:rPr lang="en-US" smtClean="0"/>
              <a:pPr/>
              <a:t>10/23/2017</a:t>
            </a:fld>
            <a:endParaRPr lang="en-US" dirty="0"/>
          </a:p>
        </p:txBody>
      </p:sp>
      <p:sp>
        <p:nvSpPr>
          <p:cNvPr id="11" name="Footer Placeholder 5"/>
          <p:cNvSpPr>
            <a:spLocks noGrp="1"/>
          </p:cNvSpPr>
          <p:nvPr>
            <p:ph type="ftr" sz="quarter" idx="3"/>
          </p:nvPr>
        </p:nvSpPr>
        <p:spPr>
          <a:xfrm>
            <a:off x="729161" y="6343128"/>
            <a:ext cx="4310907" cy="137980"/>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r>
              <a:rPr lang="en-US" dirty="0" smtClean="0"/>
              <a:t>Presentation Title and/or Sub Brand Name Here</a:t>
            </a:r>
            <a:endParaRPr lang="en-US" dirty="0"/>
          </a:p>
        </p:txBody>
      </p:sp>
      <p:sp>
        <p:nvSpPr>
          <p:cNvPr id="12" name="Slide Number Placeholder 6"/>
          <p:cNvSpPr>
            <a:spLocks noGrp="1"/>
          </p:cNvSpPr>
          <p:nvPr>
            <p:ph type="sldNum" sz="quarter" idx="4"/>
          </p:nvPr>
        </p:nvSpPr>
        <p:spPr>
          <a:xfrm>
            <a:off x="358009" y="6326503"/>
            <a:ext cx="246061" cy="155233"/>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7420022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3820208"/>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11" name="Date Placeholder 4"/>
          <p:cNvSpPr>
            <a:spLocks noGrp="1"/>
          </p:cNvSpPr>
          <p:nvPr>
            <p:ph type="dt" sz="half" idx="2"/>
          </p:nvPr>
        </p:nvSpPr>
        <p:spPr>
          <a:xfrm>
            <a:off x="5267837" y="6325360"/>
            <a:ext cx="701163" cy="16434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EB3265C-F0D4-410E-8C75-9C1664655489}" type="datetime1">
              <a:rPr lang="en-US" smtClean="0"/>
              <a:pPr/>
              <a:t>10/23/2017</a:t>
            </a:fld>
            <a:endParaRPr lang="en-US" dirty="0"/>
          </a:p>
        </p:txBody>
      </p:sp>
      <p:sp>
        <p:nvSpPr>
          <p:cNvPr id="12" name="Footer Placeholder 5"/>
          <p:cNvSpPr>
            <a:spLocks noGrp="1"/>
          </p:cNvSpPr>
          <p:nvPr>
            <p:ph type="ftr" sz="quarter" idx="3"/>
          </p:nvPr>
        </p:nvSpPr>
        <p:spPr>
          <a:xfrm>
            <a:off x="729161" y="6343128"/>
            <a:ext cx="4310907" cy="137980"/>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r>
              <a:rPr lang="en-US" dirty="0" smtClean="0"/>
              <a:t>Presentation Title and/or Sub Brand Name Here</a:t>
            </a:r>
            <a:endParaRPr lang="en-US" dirty="0"/>
          </a:p>
        </p:txBody>
      </p:sp>
      <p:sp>
        <p:nvSpPr>
          <p:cNvPr id="13" name="Slide Number Placeholder 6"/>
          <p:cNvSpPr>
            <a:spLocks noGrp="1"/>
          </p:cNvSpPr>
          <p:nvPr>
            <p:ph type="sldNum" sz="quarter" idx="4"/>
          </p:nvPr>
        </p:nvSpPr>
        <p:spPr>
          <a:xfrm>
            <a:off x="358009" y="6326503"/>
            <a:ext cx="246061" cy="155233"/>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6049914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Date Placeholder 4"/>
          <p:cNvSpPr>
            <a:spLocks noGrp="1"/>
          </p:cNvSpPr>
          <p:nvPr>
            <p:ph type="dt" sz="half" idx="2"/>
          </p:nvPr>
        </p:nvSpPr>
        <p:spPr>
          <a:xfrm>
            <a:off x="5267837" y="6325360"/>
            <a:ext cx="701163" cy="16434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EB3265C-F0D4-410E-8C75-9C1664655489}" type="datetime1">
              <a:rPr lang="en-US" smtClean="0"/>
              <a:pPr/>
              <a:t>10/23/2017</a:t>
            </a:fld>
            <a:endParaRPr lang="en-US" dirty="0"/>
          </a:p>
        </p:txBody>
      </p:sp>
      <p:sp>
        <p:nvSpPr>
          <p:cNvPr id="14" name="Footer Placeholder 5"/>
          <p:cNvSpPr>
            <a:spLocks noGrp="1"/>
          </p:cNvSpPr>
          <p:nvPr>
            <p:ph type="ftr" sz="quarter" idx="3"/>
          </p:nvPr>
        </p:nvSpPr>
        <p:spPr>
          <a:xfrm>
            <a:off x="729161" y="6343128"/>
            <a:ext cx="4310907" cy="137980"/>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r>
              <a:rPr lang="en-US" dirty="0" smtClean="0"/>
              <a:t>Presentation Title and/or Sub Brand Name Here</a:t>
            </a:r>
            <a:endParaRPr lang="en-US" dirty="0"/>
          </a:p>
        </p:txBody>
      </p:sp>
      <p:sp>
        <p:nvSpPr>
          <p:cNvPr id="15" name="Slide Number Placeholder 6"/>
          <p:cNvSpPr>
            <a:spLocks noGrp="1"/>
          </p:cNvSpPr>
          <p:nvPr>
            <p:ph type="sldNum" sz="quarter" idx="4"/>
          </p:nvPr>
        </p:nvSpPr>
        <p:spPr>
          <a:xfrm>
            <a:off x="358009" y="6326503"/>
            <a:ext cx="246061" cy="155233"/>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0478496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166"/>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10" name="Date Placeholder 4"/>
          <p:cNvSpPr>
            <a:spLocks noGrp="1"/>
          </p:cNvSpPr>
          <p:nvPr>
            <p:ph type="dt" sz="half" idx="2"/>
          </p:nvPr>
        </p:nvSpPr>
        <p:spPr>
          <a:xfrm>
            <a:off x="5267837" y="6325360"/>
            <a:ext cx="701163" cy="16434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EB3265C-F0D4-410E-8C75-9C1664655489}" type="datetime1">
              <a:rPr lang="en-US" smtClean="0"/>
              <a:pPr/>
              <a:t>10/23/2017</a:t>
            </a:fld>
            <a:endParaRPr lang="en-US" dirty="0"/>
          </a:p>
        </p:txBody>
      </p:sp>
      <p:sp>
        <p:nvSpPr>
          <p:cNvPr id="11" name="Footer Placeholder 5"/>
          <p:cNvSpPr>
            <a:spLocks noGrp="1"/>
          </p:cNvSpPr>
          <p:nvPr>
            <p:ph type="ftr" sz="quarter" idx="3"/>
          </p:nvPr>
        </p:nvSpPr>
        <p:spPr>
          <a:xfrm>
            <a:off x="729161" y="6343128"/>
            <a:ext cx="4310907" cy="137980"/>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r>
              <a:rPr lang="en-US" dirty="0" smtClean="0"/>
              <a:t>Presentation Title and/or Sub Brand Name Here</a:t>
            </a:r>
            <a:endParaRPr lang="en-US" dirty="0"/>
          </a:p>
        </p:txBody>
      </p:sp>
      <p:sp>
        <p:nvSpPr>
          <p:cNvPr id="12" name="Slide Number Placeholder 6"/>
          <p:cNvSpPr>
            <a:spLocks noGrp="1"/>
          </p:cNvSpPr>
          <p:nvPr>
            <p:ph type="sldNum" sz="quarter" idx="4"/>
          </p:nvPr>
        </p:nvSpPr>
        <p:spPr>
          <a:xfrm>
            <a:off x="358009" y="6326503"/>
            <a:ext cx="246061" cy="155233"/>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4557439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4"/>
          <p:cNvSpPr>
            <a:spLocks noGrp="1"/>
          </p:cNvSpPr>
          <p:nvPr>
            <p:ph type="dt" sz="half" idx="2"/>
          </p:nvPr>
        </p:nvSpPr>
        <p:spPr>
          <a:xfrm>
            <a:off x="5267837" y="6325360"/>
            <a:ext cx="701163" cy="16434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EB3265C-F0D4-410E-8C75-9C1664655489}" type="datetime1">
              <a:rPr lang="en-US" smtClean="0"/>
              <a:pPr/>
              <a:t>10/23/2017</a:t>
            </a:fld>
            <a:endParaRPr lang="en-US" dirty="0"/>
          </a:p>
        </p:txBody>
      </p:sp>
      <p:sp>
        <p:nvSpPr>
          <p:cNvPr id="9" name="Footer Placeholder 5"/>
          <p:cNvSpPr>
            <a:spLocks noGrp="1"/>
          </p:cNvSpPr>
          <p:nvPr>
            <p:ph type="ftr" sz="quarter" idx="3"/>
          </p:nvPr>
        </p:nvSpPr>
        <p:spPr>
          <a:xfrm>
            <a:off x="729161" y="6343128"/>
            <a:ext cx="4310907" cy="137980"/>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r>
              <a:rPr lang="en-US" dirty="0" smtClean="0"/>
              <a:t>Presentation Title and/or Sub Brand Name Here</a:t>
            </a:r>
            <a:endParaRPr lang="en-US" dirty="0"/>
          </a:p>
        </p:txBody>
      </p:sp>
      <p:sp>
        <p:nvSpPr>
          <p:cNvPr id="10" name="Slide Number Placeholder 6"/>
          <p:cNvSpPr>
            <a:spLocks noGrp="1"/>
          </p:cNvSpPr>
          <p:nvPr>
            <p:ph type="sldNum" sz="quarter" idx="4"/>
          </p:nvPr>
        </p:nvSpPr>
        <p:spPr>
          <a:xfrm>
            <a:off x="358009" y="6326503"/>
            <a:ext cx="246061" cy="155233"/>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9748671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55600" y="317500"/>
            <a:ext cx="84328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2"/>
          </p:nvPr>
        </p:nvSpPr>
        <p:spPr>
          <a:xfrm>
            <a:off x="5267837" y="6325360"/>
            <a:ext cx="701163" cy="16434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EB3265C-F0D4-410E-8C75-9C1664655489}" type="datetime1">
              <a:rPr lang="en-US" smtClean="0"/>
              <a:pPr/>
              <a:t>10/23/2017</a:t>
            </a:fld>
            <a:endParaRPr lang="en-US" dirty="0"/>
          </a:p>
        </p:txBody>
      </p:sp>
      <p:sp>
        <p:nvSpPr>
          <p:cNvPr id="11" name="Footer Placeholder 5"/>
          <p:cNvSpPr>
            <a:spLocks noGrp="1"/>
          </p:cNvSpPr>
          <p:nvPr>
            <p:ph type="ftr" sz="quarter" idx="3"/>
          </p:nvPr>
        </p:nvSpPr>
        <p:spPr>
          <a:xfrm>
            <a:off x="729161" y="6343128"/>
            <a:ext cx="4310907" cy="137980"/>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r>
              <a:rPr lang="en-US" dirty="0" smtClean="0"/>
              <a:t>Presentation Title and/or Sub Brand Name Here</a:t>
            </a:r>
            <a:endParaRPr lang="en-US" dirty="0"/>
          </a:p>
        </p:txBody>
      </p:sp>
      <p:sp>
        <p:nvSpPr>
          <p:cNvPr id="12" name="Slide Number Placeholder 6"/>
          <p:cNvSpPr>
            <a:spLocks noGrp="1"/>
          </p:cNvSpPr>
          <p:nvPr>
            <p:ph type="sldNum" sz="quarter" idx="4"/>
          </p:nvPr>
        </p:nvSpPr>
        <p:spPr>
          <a:xfrm>
            <a:off x="358009" y="6326503"/>
            <a:ext cx="246061" cy="155233"/>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0093070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171066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10/23/2017</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5" name="Picture 4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invGray">
          <a:xfrm>
            <a:off x="727196" y="889628"/>
            <a:ext cx="2591724" cy="59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userDrawn="1"/>
        </p:nvSpPr>
        <p:spPr bwMode="auto">
          <a:xfrm>
            <a:off x="5055903" y="870910"/>
            <a:ext cx="1074020" cy="307777"/>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First level</a:t>
            </a:r>
          </a:p>
          <a:p>
            <a:r>
              <a:rPr lang="en-US" sz="1000" dirty="0" smtClean="0">
                <a:solidFill>
                  <a:schemeClr val="bg1"/>
                </a:solidFill>
                <a:latin typeface="+mj-lt"/>
              </a:rPr>
              <a:t>department name</a:t>
            </a:r>
          </a:p>
        </p:txBody>
      </p:sp>
      <p:cxnSp>
        <p:nvCxnSpPr>
          <p:cNvPr id="17" name="Straight Connector 16"/>
          <p:cNvCxnSpPr/>
          <p:nvPr userDrawn="1"/>
        </p:nvCxnSpPr>
        <p:spPr>
          <a:xfrm>
            <a:off x="6244949" y="8491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bwMode="auto">
          <a:xfrm>
            <a:off x="6428477" y="870910"/>
            <a:ext cx="1060933" cy="307777"/>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Second level</a:t>
            </a:r>
            <a:br>
              <a:rPr lang="en-US" sz="1000" dirty="0" smtClean="0">
                <a:solidFill>
                  <a:schemeClr val="bg1"/>
                </a:solidFill>
                <a:latin typeface="+mj-lt"/>
              </a:rPr>
            </a:br>
            <a:r>
              <a:rPr lang="en-US" sz="1000" dirty="0" smtClean="0">
                <a:solidFill>
                  <a:schemeClr val="bg1"/>
                </a:solidFill>
                <a:latin typeface="+mj-lt"/>
              </a:rPr>
              <a:t>department name</a:t>
            </a:r>
          </a:p>
        </p:txBody>
      </p:sp>
      <p:cxnSp>
        <p:nvCxnSpPr>
          <p:cNvPr id="19" name="Straight Connector 18"/>
          <p:cNvCxnSpPr/>
          <p:nvPr userDrawn="1"/>
        </p:nvCxnSpPr>
        <p:spPr>
          <a:xfrm>
            <a:off x="7627523" y="8491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bwMode="auto">
          <a:xfrm>
            <a:off x="7802880" y="870910"/>
            <a:ext cx="1265819" cy="307777"/>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Third level</a:t>
            </a:r>
            <a:br>
              <a:rPr lang="en-US" sz="1000" dirty="0" smtClean="0">
                <a:solidFill>
                  <a:schemeClr val="bg1"/>
                </a:solidFill>
                <a:latin typeface="+mj-lt"/>
              </a:rPr>
            </a:br>
            <a:r>
              <a:rPr lang="en-US" sz="1000" dirty="0" smtClean="0">
                <a:solidFill>
                  <a:schemeClr val="bg1"/>
                </a:solidFill>
                <a:latin typeface="+mj-lt"/>
              </a:rPr>
              <a:t>department</a:t>
            </a:r>
            <a:r>
              <a:rPr lang="en-US" sz="1000" baseline="0" dirty="0" smtClean="0">
                <a:solidFill>
                  <a:schemeClr val="bg1"/>
                </a:solidFill>
                <a:latin typeface="+mj-lt"/>
              </a:rPr>
              <a:t> name</a:t>
            </a:r>
            <a:endParaRPr lang="en-US" sz="1000" dirty="0" smtClean="0">
              <a:solidFill>
                <a:schemeClr val="bg1"/>
              </a:solidFill>
              <a:latin typeface="+mj-lt"/>
            </a:endParaRPr>
          </a:p>
        </p:txBody>
      </p:sp>
    </p:spTree>
    <p:extLst>
      <p:ext uri="{BB962C8B-B14F-4D97-AF65-F5344CB8AC3E}">
        <p14:creationId xmlns:p14="http://schemas.microsoft.com/office/powerpoint/2010/main" val="1706015502"/>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invGray">
          <a:xfrm>
            <a:off x="2893488" y="3048628"/>
            <a:ext cx="3364540" cy="774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20019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losing with Quote">
    <p:bg>
      <p:bgPr>
        <a:solidFill>
          <a:schemeClr val="tx2"/>
        </a:solidFill>
        <a:effectLst/>
      </p:bgPr>
    </p:bg>
    <p:spTree>
      <p:nvGrpSpPr>
        <p:cNvPr id="1" name=""/>
        <p:cNvGrpSpPr/>
        <p:nvPr/>
      </p:nvGrpSpPr>
      <p:grpSpPr>
        <a:xfrm>
          <a:off x="0" y="0"/>
          <a:ext cx="0" cy="0"/>
          <a:chOff x="0" y="0"/>
          <a:chExt cx="0" cy="0"/>
        </a:xfrm>
      </p:grpSpPr>
      <p:sp>
        <p:nvSpPr>
          <p:cNvPr id="6" name="Text Placeholder 6"/>
          <p:cNvSpPr>
            <a:spLocks noGrp="1"/>
          </p:cNvSpPr>
          <p:nvPr>
            <p:ph type="body" sz="quarter" idx="10"/>
          </p:nvPr>
        </p:nvSpPr>
        <p:spPr>
          <a:xfrm>
            <a:off x="6202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dirty="0" smtClean="0"/>
              <a:t>Click to edit Master text styles</a:t>
            </a:r>
          </a:p>
        </p:txBody>
      </p:sp>
      <p:pic>
        <p:nvPicPr>
          <p:cNvPr id="10" name="Picture 4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invGray">
          <a:xfrm>
            <a:off x="727196" y="3607428"/>
            <a:ext cx="2591724" cy="59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599529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86291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28"/>
            <a:ext cx="6355070" cy="628377"/>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330304"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10/23/2017</a:t>
            </a:fld>
            <a:endParaRPr lang="en-US" dirty="0"/>
          </a:p>
        </p:txBody>
      </p:sp>
      <p:sp>
        <p:nvSpPr>
          <p:cNvPr id="3" name="Text Placeholder 2"/>
          <p:cNvSpPr>
            <a:spLocks noGrp="1"/>
          </p:cNvSpPr>
          <p:nvPr>
            <p:ph type="body" sz="quarter" idx="10"/>
          </p:nvPr>
        </p:nvSpPr>
        <p:spPr>
          <a:xfrm>
            <a:off x="746125" y="4045554"/>
            <a:ext cx="6260827"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2" name="Picture 41"/>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invGray">
          <a:xfrm>
            <a:off x="744116" y="825074"/>
            <a:ext cx="2380084" cy="54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92215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72F3927-F806-4A5F-B3A7-3A5008CDE1B8}" type="datetime1">
              <a:rPr lang="en-US" smtClean="0"/>
              <a:t>10/23/2017</a:t>
            </a:fld>
            <a:endParaRPr lang="en-US" dirty="0"/>
          </a:p>
        </p:txBody>
      </p:sp>
      <p:sp>
        <p:nvSpPr>
          <p:cNvPr id="3" name="Text Placeholder 2"/>
          <p:cNvSpPr>
            <a:spLocks noGrp="1"/>
          </p:cNvSpPr>
          <p:nvPr>
            <p:ph type="body" sz="quarter" idx="10"/>
          </p:nvPr>
        </p:nvSpPr>
        <p:spPr>
          <a:xfrm>
            <a:off x="747713" y="4352099"/>
            <a:ext cx="6477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7" name="Picture 4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invGray">
          <a:xfrm>
            <a:off x="727196" y="889628"/>
            <a:ext cx="2591724" cy="59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084707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28"/>
            <a:ext cx="6316821" cy="628377"/>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29220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10/23/2017</a:t>
            </a:fld>
            <a:endParaRPr lang="en-US" dirty="0"/>
          </a:p>
        </p:txBody>
      </p:sp>
      <p:sp>
        <p:nvSpPr>
          <p:cNvPr id="4" name="Text Placeholder 3"/>
          <p:cNvSpPr>
            <a:spLocks noGrp="1"/>
          </p:cNvSpPr>
          <p:nvPr>
            <p:ph type="body" sz="quarter" idx="10"/>
          </p:nvPr>
        </p:nvSpPr>
        <p:spPr>
          <a:xfrm>
            <a:off x="745587" y="4046758"/>
            <a:ext cx="6197222"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41"/>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invGray">
          <a:xfrm>
            <a:off x="744116" y="825074"/>
            <a:ext cx="2380084" cy="54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207502"/>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28"/>
            <a:ext cx="6304071" cy="628377"/>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27950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10/23/2017</a:t>
            </a:fld>
            <a:endParaRPr lang="en-US" dirty="0"/>
          </a:p>
        </p:txBody>
      </p:sp>
      <p:sp>
        <p:nvSpPr>
          <p:cNvPr id="4" name="Text Placeholder 3"/>
          <p:cNvSpPr>
            <a:spLocks noGrp="1"/>
          </p:cNvSpPr>
          <p:nvPr>
            <p:ph type="body" sz="quarter" idx="10"/>
          </p:nvPr>
        </p:nvSpPr>
        <p:spPr>
          <a:xfrm>
            <a:off x="744762" y="4045137"/>
            <a:ext cx="621006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41"/>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invGray">
          <a:xfrm>
            <a:off x="744116" y="825074"/>
            <a:ext cx="2380084" cy="54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2214779"/>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28"/>
            <a:ext cx="6342320" cy="628377"/>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31760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10/23/2017</a:t>
            </a:fld>
            <a:endParaRPr lang="en-US" dirty="0"/>
          </a:p>
        </p:txBody>
      </p:sp>
      <p:sp>
        <p:nvSpPr>
          <p:cNvPr id="4" name="Text Placeholder 3"/>
          <p:cNvSpPr>
            <a:spLocks noGrp="1"/>
          </p:cNvSpPr>
          <p:nvPr>
            <p:ph type="body" sz="quarter" idx="10"/>
          </p:nvPr>
        </p:nvSpPr>
        <p:spPr>
          <a:xfrm>
            <a:off x="746125" y="4044820"/>
            <a:ext cx="6248267"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41"/>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invGray">
          <a:xfrm>
            <a:off x="744116" y="825074"/>
            <a:ext cx="2380084" cy="54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139673"/>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28"/>
            <a:ext cx="6329570" cy="628377"/>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30490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10/23/2017</a:t>
            </a:fld>
            <a:endParaRPr lang="en-US" dirty="0"/>
          </a:p>
        </p:txBody>
      </p:sp>
      <p:sp>
        <p:nvSpPr>
          <p:cNvPr id="4" name="Text Placeholder 3"/>
          <p:cNvSpPr>
            <a:spLocks noGrp="1"/>
          </p:cNvSpPr>
          <p:nvPr>
            <p:ph type="body" sz="quarter" idx="10"/>
          </p:nvPr>
        </p:nvSpPr>
        <p:spPr>
          <a:xfrm>
            <a:off x="744351" y="4046607"/>
            <a:ext cx="6229594"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41"/>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invGray">
          <a:xfrm>
            <a:off x="744116" y="825074"/>
            <a:ext cx="2380084" cy="54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149240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19" name="Rectangle 18"/>
          <p:cNvSpPr/>
          <p:nvPr userDrawn="1"/>
        </p:nvSpPr>
        <p:spPr bwMode="invGray">
          <a:xfrm>
            <a:off x="0" y="5943600"/>
            <a:ext cx="9144000" cy="91440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24" name="Date Placeholder 4"/>
          <p:cNvSpPr>
            <a:spLocks noGrp="1"/>
          </p:cNvSpPr>
          <p:nvPr>
            <p:ph type="dt" sz="half" idx="2"/>
          </p:nvPr>
        </p:nvSpPr>
        <p:spPr>
          <a:xfrm>
            <a:off x="5267837" y="6325360"/>
            <a:ext cx="701163" cy="16434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EB3265C-F0D4-410E-8C75-9C1664655489}" type="datetime1">
              <a:rPr lang="en-US" smtClean="0"/>
              <a:pPr/>
              <a:t>10/23/2017</a:t>
            </a:fld>
            <a:endParaRPr lang="en-US" dirty="0"/>
          </a:p>
        </p:txBody>
      </p:sp>
      <p:sp>
        <p:nvSpPr>
          <p:cNvPr id="26" name="Footer Placeholder 5"/>
          <p:cNvSpPr>
            <a:spLocks noGrp="1"/>
          </p:cNvSpPr>
          <p:nvPr>
            <p:ph type="ftr" sz="quarter" idx="3"/>
          </p:nvPr>
        </p:nvSpPr>
        <p:spPr>
          <a:xfrm>
            <a:off x="729161" y="6343128"/>
            <a:ext cx="4310907" cy="137980"/>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r>
              <a:rPr lang="en-US" dirty="0" smtClean="0"/>
              <a:t>Presentation Title and/or Sub Brand Name Here</a:t>
            </a:r>
            <a:endParaRPr lang="en-US" dirty="0"/>
          </a:p>
        </p:txBody>
      </p:sp>
      <p:sp>
        <p:nvSpPr>
          <p:cNvPr id="27" name="Slide Number Placeholder 6"/>
          <p:cNvSpPr>
            <a:spLocks noGrp="1"/>
          </p:cNvSpPr>
          <p:nvPr>
            <p:ph type="sldNum" sz="quarter" idx="4"/>
          </p:nvPr>
        </p:nvSpPr>
        <p:spPr>
          <a:xfrm>
            <a:off x="358009" y="6326503"/>
            <a:ext cx="246061" cy="155233"/>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7662" y="6172200"/>
            <a:ext cx="2208038" cy="507999"/>
          </a:xfrm>
          <a:prstGeom prst="rect">
            <a:avLst/>
          </a:prstGeom>
        </p:spPr>
      </p:pic>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28"/>
            <a:ext cx="6304071" cy="628377"/>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279504"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10/23/2017</a:t>
            </a:fld>
            <a:endParaRPr lang="en-US" dirty="0"/>
          </a:p>
        </p:txBody>
      </p:sp>
      <p:sp>
        <p:nvSpPr>
          <p:cNvPr id="3" name="Text Placeholder 2"/>
          <p:cNvSpPr>
            <a:spLocks noGrp="1"/>
          </p:cNvSpPr>
          <p:nvPr>
            <p:ph type="body" sz="quarter" idx="10"/>
          </p:nvPr>
        </p:nvSpPr>
        <p:spPr>
          <a:xfrm>
            <a:off x="746125" y="4045554"/>
            <a:ext cx="6210585"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2" name="Picture 41"/>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invGray">
          <a:xfrm>
            <a:off x="744116" y="825074"/>
            <a:ext cx="2380084" cy="54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848900"/>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11" name="Date Placeholder 4"/>
          <p:cNvSpPr>
            <a:spLocks noGrp="1"/>
          </p:cNvSpPr>
          <p:nvPr>
            <p:ph type="dt" sz="half" idx="2"/>
          </p:nvPr>
        </p:nvSpPr>
        <p:spPr>
          <a:xfrm>
            <a:off x="5267837" y="6325360"/>
            <a:ext cx="701163" cy="16434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EB3265C-F0D4-410E-8C75-9C1664655489}" type="datetime1">
              <a:rPr lang="en-US" smtClean="0"/>
              <a:pPr/>
              <a:t>10/23/2017</a:t>
            </a:fld>
            <a:endParaRPr lang="en-US" dirty="0"/>
          </a:p>
        </p:txBody>
      </p:sp>
      <p:sp>
        <p:nvSpPr>
          <p:cNvPr id="12" name="Footer Placeholder 5"/>
          <p:cNvSpPr>
            <a:spLocks noGrp="1"/>
          </p:cNvSpPr>
          <p:nvPr>
            <p:ph type="ftr" sz="quarter" idx="3"/>
          </p:nvPr>
        </p:nvSpPr>
        <p:spPr>
          <a:xfrm>
            <a:off x="729161" y="6343128"/>
            <a:ext cx="4310907" cy="137980"/>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r>
              <a:rPr lang="en-US" dirty="0" smtClean="0"/>
              <a:t>Presentation Title and/or Sub Brand Name Here</a:t>
            </a:r>
            <a:endParaRPr lang="en-US" dirty="0"/>
          </a:p>
        </p:txBody>
      </p:sp>
      <p:sp>
        <p:nvSpPr>
          <p:cNvPr id="13" name="Slide Number Placeholder 6"/>
          <p:cNvSpPr>
            <a:spLocks noGrp="1"/>
          </p:cNvSpPr>
          <p:nvPr>
            <p:ph type="sldNum" sz="quarter" idx="4"/>
          </p:nvPr>
        </p:nvSpPr>
        <p:spPr>
          <a:xfrm>
            <a:off x="358009" y="6326503"/>
            <a:ext cx="246061" cy="155233"/>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21870235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4"/>
          <p:cNvSpPr>
            <a:spLocks noGrp="1"/>
          </p:cNvSpPr>
          <p:nvPr>
            <p:ph type="dt" sz="half" idx="2"/>
          </p:nvPr>
        </p:nvSpPr>
        <p:spPr>
          <a:xfrm>
            <a:off x="5267837" y="6325360"/>
            <a:ext cx="701163" cy="16434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EB3265C-F0D4-410E-8C75-9C1664655489}" type="datetime1">
              <a:rPr lang="en-US" smtClean="0"/>
              <a:pPr/>
              <a:t>10/23/2017</a:t>
            </a:fld>
            <a:endParaRPr lang="en-US" dirty="0"/>
          </a:p>
        </p:txBody>
      </p:sp>
      <p:sp>
        <p:nvSpPr>
          <p:cNvPr id="12" name="Footer Placeholder 5"/>
          <p:cNvSpPr>
            <a:spLocks noGrp="1"/>
          </p:cNvSpPr>
          <p:nvPr>
            <p:ph type="ftr" sz="quarter" idx="3"/>
          </p:nvPr>
        </p:nvSpPr>
        <p:spPr>
          <a:xfrm>
            <a:off x="729161" y="6343128"/>
            <a:ext cx="4310907" cy="137980"/>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r>
              <a:rPr lang="en-US" dirty="0" smtClean="0"/>
              <a:t>Presentation Title and/or Sub Brand Name Here</a:t>
            </a:r>
            <a:endParaRPr lang="en-US" dirty="0"/>
          </a:p>
        </p:txBody>
      </p:sp>
      <p:sp>
        <p:nvSpPr>
          <p:cNvPr id="13" name="Slide Number Placeholder 6"/>
          <p:cNvSpPr>
            <a:spLocks noGrp="1"/>
          </p:cNvSpPr>
          <p:nvPr>
            <p:ph type="sldNum" sz="quarter" idx="4"/>
          </p:nvPr>
        </p:nvSpPr>
        <p:spPr>
          <a:xfrm>
            <a:off x="358009" y="6326503"/>
            <a:ext cx="246061" cy="155233"/>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8866822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3744008"/>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12" name="Date Placeholder 4"/>
          <p:cNvSpPr>
            <a:spLocks noGrp="1"/>
          </p:cNvSpPr>
          <p:nvPr>
            <p:ph type="dt" sz="half" idx="2"/>
          </p:nvPr>
        </p:nvSpPr>
        <p:spPr>
          <a:xfrm>
            <a:off x="5267837" y="6325360"/>
            <a:ext cx="701163" cy="16434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EB3265C-F0D4-410E-8C75-9C1664655489}" type="datetime1">
              <a:rPr lang="en-US" smtClean="0"/>
              <a:pPr/>
              <a:t>10/23/2017</a:t>
            </a:fld>
            <a:endParaRPr lang="en-US" dirty="0"/>
          </a:p>
        </p:txBody>
      </p:sp>
      <p:sp>
        <p:nvSpPr>
          <p:cNvPr id="13" name="Footer Placeholder 5"/>
          <p:cNvSpPr>
            <a:spLocks noGrp="1"/>
          </p:cNvSpPr>
          <p:nvPr>
            <p:ph type="ftr" sz="quarter" idx="3"/>
          </p:nvPr>
        </p:nvSpPr>
        <p:spPr>
          <a:xfrm>
            <a:off x="729161" y="6343128"/>
            <a:ext cx="4310907" cy="137980"/>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r>
              <a:rPr lang="en-US" dirty="0" smtClean="0"/>
              <a:t>Presentation Title and/or Sub Brand Name Here</a:t>
            </a:r>
            <a:endParaRPr lang="en-US" dirty="0"/>
          </a:p>
        </p:txBody>
      </p:sp>
      <p:sp>
        <p:nvSpPr>
          <p:cNvPr id="14" name="Slide Number Placeholder 6"/>
          <p:cNvSpPr>
            <a:spLocks noGrp="1"/>
          </p:cNvSpPr>
          <p:nvPr>
            <p:ph type="sldNum" sz="quarter" idx="4"/>
          </p:nvPr>
        </p:nvSpPr>
        <p:spPr>
          <a:xfrm>
            <a:off x="358009" y="6326503"/>
            <a:ext cx="246061" cy="155233"/>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924145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4"/>
          <p:cNvSpPr>
            <a:spLocks noGrp="1"/>
          </p:cNvSpPr>
          <p:nvPr>
            <p:ph type="dt" sz="half" idx="2"/>
          </p:nvPr>
        </p:nvSpPr>
        <p:spPr>
          <a:xfrm>
            <a:off x="5267837" y="6325360"/>
            <a:ext cx="701163" cy="16434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EB3265C-F0D4-410E-8C75-9C1664655489}" type="datetime1">
              <a:rPr lang="en-US" smtClean="0"/>
              <a:pPr/>
              <a:t>10/23/2017</a:t>
            </a:fld>
            <a:endParaRPr lang="en-US" dirty="0"/>
          </a:p>
        </p:txBody>
      </p:sp>
      <p:sp>
        <p:nvSpPr>
          <p:cNvPr id="15" name="Footer Placeholder 5"/>
          <p:cNvSpPr>
            <a:spLocks noGrp="1"/>
          </p:cNvSpPr>
          <p:nvPr>
            <p:ph type="ftr" sz="quarter" idx="3"/>
          </p:nvPr>
        </p:nvSpPr>
        <p:spPr>
          <a:xfrm>
            <a:off x="729161" y="6343128"/>
            <a:ext cx="4310907" cy="137980"/>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r>
              <a:rPr lang="en-US" dirty="0" smtClean="0"/>
              <a:t>Presentation Title and/or Sub Brand Name Here</a:t>
            </a:r>
            <a:endParaRPr lang="en-US" dirty="0"/>
          </a:p>
        </p:txBody>
      </p:sp>
      <p:sp>
        <p:nvSpPr>
          <p:cNvPr id="16" name="Slide Number Placeholder 6"/>
          <p:cNvSpPr>
            <a:spLocks noGrp="1"/>
          </p:cNvSpPr>
          <p:nvPr>
            <p:ph type="sldNum" sz="quarter" idx="4"/>
          </p:nvPr>
        </p:nvSpPr>
        <p:spPr>
          <a:xfrm>
            <a:off x="358009" y="6326503"/>
            <a:ext cx="246061" cy="155233"/>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9998166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11" name="Date Placeholder 4"/>
          <p:cNvSpPr>
            <a:spLocks noGrp="1"/>
          </p:cNvSpPr>
          <p:nvPr>
            <p:ph type="dt" sz="half" idx="2"/>
          </p:nvPr>
        </p:nvSpPr>
        <p:spPr>
          <a:xfrm>
            <a:off x="5267837" y="6325360"/>
            <a:ext cx="701163" cy="16434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EB3265C-F0D4-410E-8C75-9C1664655489}" type="datetime1">
              <a:rPr lang="en-US" smtClean="0"/>
              <a:pPr/>
              <a:t>10/23/2017</a:t>
            </a:fld>
            <a:endParaRPr lang="en-US" dirty="0"/>
          </a:p>
        </p:txBody>
      </p:sp>
      <p:sp>
        <p:nvSpPr>
          <p:cNvPr id="12" name="Footer Placeholder 5"/>
          <p:cNvSpPr>
            <a:spLocks noGrp="1"/>
          </p:cNvSpPr>
          <p:nvPr>
            <p:ph type="ftr" sz="quarter" idx="3"/>
          </p:nvPr>
        </p:nvSpPr>
        <p:spPr>
          <a:xfrm>
            <a:off x="729161" y="6343128"/>
            <a:ext cx="4310907" cy="137980"/>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r>
              <a:rPr lang="en-US" dirty="0" smtClean="0"/>
              <a:t>Presentation Title and/or Sub Brand Name Here</a:t>
            </a:r>
            <a:endParaRPr lang="en-US" dirty="0"/>
          </a:p>
        </p:txBody>
      </p:sp>
      <p:sp>
        <p:nvSpPr>
          <p:cNvPr id="13" name="Slide Number Placeholder 6"/>
          <p:cNvSpPr>
            <a:spLocks noGrp="1"/>
          </p:cNvSpPr>
          <p:nvPr>
            <p:ph type="sldNum" sz="quarter" idx="4"/>
          </p:nvPr>
        </p:nvSpPr>
        <p:spPr>
          <a:xfrm>
            <a:off x="358009" y="6326503"/>
            <a:ext cx="246061" cy="155233"/>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6581479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9" name="Date Placeholder 4"/>
          <p:cNvSpPr>
            <a:spLocks noGrp="1"/>
          </p:cNvSpPr>
          <p:nvPr>
            <p:ph type="dt" sz="half" idx="2"/>
          </p:nvPr>
        </p:nvSpPr>
        <p:spPr>
          <a:xfrm>
            <a:off x="5267837" y="6325360"/>
            <a:ext cx="701163" cy="16434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EB3265C-F0D4-410E-8C75-9C1664655489}" type="datetime1">
              <a:rPr lang="en-US" smtClean="0"/>
              <a:pPr/>
              <a:t>10/23/2017</a:t>
            </a:fld>
            <a:endParaRPr lang="en-US" dirty="0"/>
          </a:p>
        </p:txBody>
      </p:sp>
      <p:sp>
        <p:nvSpPr>
          <p:cNvPr id="10" name="Footer Placeholder 5"/>
          <p:cNvSpPr>
            <a:spLocks noGrp="1"/>
          </p:cNvSpPr>
          <p:nvPr>
            <p:ph type="ftr" sz="quarter" idx="3"/>
          </p:nvPr>
        </p:nvSpPr>
        <p:spPr>
          <a:xfrm>
            <a:off x="729161" y="6343128"/>
            <a:ext cx="4310907" cy="137980"/>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r>
              <a:rPr lang="en-US" dirty="0" smtClean="0"/>
              <a:t>Presentation Title and/or Sub Brand Name Here</a:t>
            </a:r>
            <a:endParaRPr lang="en-US" dirty="0"/>
          </a:p>
        </p:txBody>
      </p:sp>
      <p:sp>
        <p:nvSpPr>
          <p:cNvPr id="11" name="Slide Number Placeholder 6"/>
          <p:cNvSpPr>
            <a:spLocks noGrp="1"/>
          </p:cNvSpPr>
          <p:nvPr>
            <p:ph type="sldNum" sz="quarter" idx="4"/>
          </p:nvPr>
        </p:nvSpPr>
        <p:spPr>
          <a:xfrm>
            <a:off x="358009" y="6326503"/>
            <a:ext cx="246061" cy="155233"/>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9184055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17500" y="330200"/>
            <a:ext cx="85090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4"/>
          <p:cNvSpPr>
            <a:spLocks noGrp="1"/>
          </p:cNvSpPr>
          <p:nvPr>
            <p:ph type="dt" sz="half" idx="2"/>
          </p:nvPr>
        </p:nvSpPr>
        <p:spPr>
          <a:xfrm>
            <a:off x="5267837" y="6325360"/>
            <a:ext cx="701163" cy="16434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EB3265C-F0D4-410E-8C75-9C1664655489}" type="datetime1">
              <a:rPr lang="en-US" smtClean="0"/>
              <a:pPr/>
              <a:t>10/23/2017</a:t>
            </a:fld>
            <a:endParaRPr lang="en-US" dirty="0"/>
          </a:p>
        </p:txBody>
      </p:sp>
      <p:sp>
        <p:nvSpPr>
          <p:cNvPr id="12" name="Footer Placeholder 5"/>
          <p:cNvSpPr>
            <a:spLocks noGrp="1"/>
          </p:cNvSpPr>
          <p:nvPr>
            <p:ph type="ftr" sz="quarter" idx="3"/>
          </p:nvPr>
        </p:nvSpPr>
        <p:spPr>
          <a:xfrm>
            <a:off x="729161" y="6343128"/>
            <a:ext cx="4310907" cy="137980"/>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r>
              <a:rPr lang="en-US" dirty="0" smtClean="0"/>
              <a:t>Presentation Title and/or Sub Brand Name Here</a:t>
            </a:r>
            <a:endParaRPr lang="en-US" dirty="0"/>
          </a:p>
        </p:txBody>
      </p:sp>
      <p:sp>
        <p:nvSpPr>
          <p:cNvPr id="13" name="Slide Number Placeholder 6"/>
          <p:cNvSpPr>
            <a:spLocks noGrp="1"/>
          </p:cNvSpPr>
          <p:nvPr>
            <p:ph type="sldNum" sz="quarter" idx="4"/>
          </p:nvPr>
        </p:nvSpPr>
        <p:spPr>
          <a:xfrm>
            <a:off x="358009" y="6326503"/>
            <a:ext cx="246061" cy="155233"/>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87689253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32818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invGray">
          <a:xfrm>
            <a:off x="2893488" y="3048628"/>
            <a:ext cx="3364540" cy="774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26655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losing with Quote">
    <p:bg>
      <p:bgPr>
        <a:solidFill>
          <a:schemeClr val="tx2"/>
        </a:solidFill>
        <a:effectLst/>
      </p:bgPr>
    </p:bg>
    <p:spTree>
      <p:nvGrpSpPr>
        <p:cNvPr id="1" name=""/>
        <p:cNvGrpSpPr/>
        <p:nvPr/>
      </p:nvGrpSpPr>
      <p:grpSpPr>
        <a:xfrm>
          <a:off x="0" y="0"/>
          <a:ext cx="0" cy="0"/>
          <a:chOff x="0" y="0"/>
          <a:chExt cx="0" cy="0"/>
        </a:xfrm>
      </p:grpSpPr>
      <p:sp>
        <p:nvSpPr>
          <p:cNvPr id="6" name="Text Placeholder 6"/>
          <p:cNvSpPr>
            <a:spLocks noGrp="1"/>
          </p:cNvSpPr>
          <p:nvPr>
            <p:ph type="body" sz="quarter" idx="10"/>
          </p:nvPr>
        </p:nvSpPr>
        <p:spPr>
          <a:xfrm>
            <a:off x="6202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dirty="0" smtClean="0"/>
              <a:t>Click to edit Master text styles</a:t>
            </a:r>
          </a:p>
        </p:txBody>
      </p:sp>
      <p:pic>
        <p:nvPicPr>
          <p:cNvPr id="10" name="Picture 4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invGray">
          <a:xfrm>
            <a:off x="727196" y="3607428"/>
            <a:ext cx="2591724" cy="59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80077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28"/>
            <a:ext cx="6316821" cy="628377"/>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292204"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10/23/2017</a:t>
            </a:fld>
            <a:endParaRPr lang="en-US" dirty="0"/>
          </a:p>
        </p:txBody>
      </p:sp>
      <p:sp>
        <p:nvSpPr>
          <p:cNvPr id="3" name="Text Placeholder 2"/>
          <p:cNvSpPr>
            <a:spLocks noGrp="1"/>
          </p:cNvSpPr>
          <p:nvPr>
            <p:ph type="body" sz="quarter" idx="10"/>
          </p:nvPr>
        </p:nvSpPr>
        <p:spPr>
          <a:xfrm>
            <a:off x="746125" y="4045554"/>
            <a:ext cx="6223146"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8" name="Picture 41"/>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invGray">
          <a:xfrm>
            <a:off x="744116" y="825074"/>
            <a:ext cx="2380084" cy="54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userDrawn="1"/>
        </p:nvSpPr>
        <p:spPr bwMode="auto">
          <a:xfrm>
            <a:off x="3764230" y="836441"/>
            <a:ext cx="1046895" cy="276999"/>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First level </a:t>
            </a:r>
            <a:br>
              <a:rPr lang="en-US" sz="900" dirty="0" smtClean="0">
                <a:solidFill>
                  <a:schemeClr val="bg1"/>
                </a:solidFill>
                <a:latin typeface="+mj-lt"/>
              </a:rPr>
            </a:br>
            <a:r>
              <a:rPr lang="en-US" sz="900" dirty="0" smtClean="0">
                <a:solidFill>
                  <a:schemeClr val="bg1"/>
                </a:solidFill>
                <a:latin typeface="+mj-lt"/>
              </a:rPr>
              <a:t>department name</a:t>
            </a:r>
          </a:p>
        </p:txBody>
      </p:sp>
      <p:cxnSp>
        <p:nvCxnSpPr>
          <p:cNvPr id="20" name="Straight Connector 19"/>
          <p:cNvCxnSpPr/>
          <p:nvPr userDrawn="1"/>
        </p:nvCxnSpPr>
        <p:spPr>
          <a:xfrm>
            <a:off x="4785222" y="820111"/>
            <a:ext cx="0" cy="34975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bwMode="auto">
          <a:xfrm>
            <a:off x="4910816" y="836441"/>
            <a:ext cx="1056284" cy="276999"/>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Second level</a:t>
            </a:r>
            <a:br>
              <a:rPr lang="en-US" sz="900" dirty="0" smtClean="0">
                <a:solidFill>
                  <a:schemeClr val="bg1"/>
                </a:solidFill>
                <a:latin typeface="+mj-lt"/>
              </a:rPr>
            </a:br>
            <a:r>
              <a:rPr lang="en-US" sz="900" dirty="0" smtClean="0">
                <a:solidFill>
                  <a:schemeClr val="bg1"/>
                </a:solidFill>
                <a:latin typeface="+mj-lt"/>
              </a:rPr>
              <a:t>department name</a:t>
            </a:r>
          </a:p>
        </p:txBody>
      </p:sp>
      <p:cxnSp>
        <p:nvCxnSpPr>
          <p:cNvPr id="22" name="Straight Connector 21"/>
          <p:cNvCxnSpPr/>
          <p:nvPr userDrawn="1"/>
        </p:nvCxnSpPr>
        <p:spPr>
          <a:xfrm>
            <a:off x="5948905" y="820111"/>
            <a:ext cx="0" cy="34975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bwMode="auto">
          <a:xfrm>
            <a:off x="6073354" y="836441"/>
            <a:ext cx="972184" cy="276999"/>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Third level</a:t>
            </a:r>
            <a:br>
              <a:rPr lang="en-US" sz="900" dirty="0" smtClean="0">
                <a:solidFill>
                  <a:schemeClr val="bg1"/>
                </a:solidFill>
                <a:latin typeface="+mj-lt"/>
              </a:rPr>
            </a:br>
            <a:r>
              <a:rPr lang="en-US" sz="900" dirty="0" smtClean="0">
                <a:solidFill>
                  <a:schemeClr val="bg1"/>
                </a:solidFill>
                <a:latin typeface="+mj-lt"/>
              </a:rPr>
              <a:t>department name</a:t>
            </a:r>
          </a:p>
        </p:txBody>
      </p:sp>
    </p:spTree>
    <p:extLst>
      <p:ext uri="{BB962C8B-B14F-4D97-AF65-F5344CB8AC3E}">
        <p14:creationId xmlns:p14="http://schemas.microsoft.com/office/powerpoint/2010/main" val="4237968806"/>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21" name="Picture 2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22" name="Rectangle 21"/>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23"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43718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28"/>
            <a:ext cx="6406068" cy="628377"/>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381104"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10/23/2017</a:t>
            </a:fld>
            <a:endParaRPr lang="en-US" dirty="0"/>
          </a:p>
        </p:txBody>
      </p:sp>
      <p:sp>
        <p:nvSpPr>
          <p:cNvPr id="3" name="Text Placeholder 2"/>
          <p:cNvSpPr>
            <a:spLocks noGrp="1"/>
          </p:cNvSpPr>
          <p:nvPr>
            <p:ph type="body" sz="quarter" idx="10"/>
          </p:nvPr>
        </p:nvSpPr>
        <p:spPr>
          <a:xfrm>
            <a:off x="746125" y="4045554"/>
            <a:ext cx="6311070"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8" name="Straight Connector 17"/>
          <p:cNvCxnSpPr/>
          <p:nvPr userDrawn="1"/>
        </p:nvCxnSpPr>
        <p:spPr>
          <a:xfrm>
            <a:off x="3414899"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3669881" y="742095"/>
            <a:ext cx="1487211" cy="682055"/>
            <a:chOff x="2749439" y="752601"/>
            <a:chExt cx="1487211" cy="682055"/>
          </a:xfrm>
        </p:grpSpPr>
        <p:sp>
          <p:nvSpPr>
            <p:cNvPr id="20" name="Rectangle 19"/>
            <p:cNvSpPr/>
            <p:nvPr userDrawn="1"/>
          </p:nvSpPr>
          <p:spPr bwMode="auto">
            <a:xfrm>
              <a:off x="2749439" y="752601"/>
              <a:ext cx="1065834" cy="682055"/>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200" b="1" dirty="0" err="1" smtClean="0">
                <a:solidFill>
                  <a:schemeClr val="bg1"/>
                </a:solidFill>
                <a:latin typeface="+mj-lt"/>
              </a:endParaRPr>
            </a:p>
          </p:txBody>
        </p:sp>
        <p:sp>
          <p:nvSpPr>
            <p:cNvPr id="21" name="TextBox 20"/>
            <p:cNvSpPr txBox="1"/>
            <p:nvPr userDrawn="1"/>
          </p:nvSpPr>
          <p:spPr bwMode="auto">
            <a:xfrm>
              <a:off x="2785238" y="908465"/>
              <a:ext cx="1451412" cy="387798"/>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smtClean="0">
                  <a:solidFill>
                    <a:schemeClr val="bg1"/>
                  </a:solidFill>
                  <a:latin typeface="+mj-lt"/>
                </a:rPr>
                <a:t>Partner </a:t>
              </a:r>
              <a:br>
                <a:rPr lang="en-US" sz="1400" dirty="0" smtClean="0">
                  <a:solidFill>
                    <a:schemeClr val="bg1"/>
                  </a:solidFill>
                  <a:latin typeface="+mj-lt"/>
                </a:rPr>
              </a:br>
              <a:r>
                <a:rPr lang="en-US" sz="1400" dirty="0" smtClean="0">
                  <a:solidFill>
                    <a:schemeClr val="bg1"/>
                  </a:solidFill>
                  <a:latin typeface="+mj-lt"/>
                </a:rPr>
                <a:t>Logo</a:t>
              </a:r>
            </a:p>
          </p:txBody>
        </p:sp>
      </p:grpSp>
      <p:pic>
        <p:nvPicPr>
          <p:cNvPr id="16" name="Picture 41"/>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invGray">
          <a:xfrm>
            <a:off x="744116" y="837774"/>
            <a:ext cx="2380084" cy="54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75692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28"/>
            <a:ext cx="6316821" cy="628377"/>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29220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10/23/2017</a:t>
            </a:fld>
            <a:endParaRPr lang="en-US" dirty="0"/>
          </a:p>
        </p:txBody>
      </p:sp>
      <p:sp>
        <p:nvSpPr>
          <p:cNvPr id="4" name="Text Placeholder 3"/>
          <p:cNvSpPr>
            <a:spLocks noGrp="1"/>
          </p:cNvSpPr>
          <p:nvPr>
            <p:ph type="body" sz="quarter" idx="10"/>
          </p:nvPr>
        </p:nvSpPr>
        <p:spPr>
          <a:xfrm>
            <a:off x="745587" y="4046758"/>
            <a:ext cx="6197222"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41"/>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invGray">
          <a:xfrm>
            <a:off x="744116" y="825074"/>
            <a:ext cx="2380084" cy="54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656751"/>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36328"/>
            <a:ext cx="6329570" cy="628377"/>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30490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10/23/2017</a:t>
            </a:fld>
            <a:endParaRPr lang="en-US" dirty="0"/>
          </a:p>
        </p:txBody>
      </p:sp>
      <p:sp>
        <p:nvSpPr>
          <p:cNvPr id="4" name="Text Placeholder 3"/>
          <p:cNvSpPr>
            <a:spLocks noGrp="1"/>
          </p:cNvSpPr>
          <p:nvPr>
            <p:ph type="body" sz="quarter" idx="10"/>
          </p:nvPr>
        </p:nvSpPr>
        <p:spPr>
          <a:xfrm>
            <a:off x="744763" y="4045137"/>
            <a:ext cx="6235182"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41"/>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invGray">
          <a:xfrm>
            <a:off x="744116" y="825074"/>
            <a:ext cx="2380084" cy="54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38396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2.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image" Target="../media/image2.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theme" Target="../theme/theme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950" y="434993"/>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65576"/>
            <a:ext cx="8089901" cy="4251024"/>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5267837" y="6325360"/>
            <a:ext cx="701163" cy="16434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B3265C-F0D4-410E-8C75-9C1664655489}" type="datetime1">
              <a:rPr lang="en-US" smtClean="0"/>
              <a:t>10/23/2017</a:t>
            </a:fld>
            <a:endParaRPr lang="en-US" dirty="0"/>
          </a:p>
        </p:txBody>
      </p:sp>
      <p:sp>
        <p:nvSpPr>
          <p:cNvPr id="11" name="Footer Placeholder 5"/>
          <p:cNvSpPr>
            <a:spLocks noGrp="1"/>
          </p:cNvSpPr>
          <p:nvPr>
            <p:ph type="ftr" sz="quarter" idx="3"/>
          </p:nvPr>
        </p:nvSpPr>
        <p:spPr>
          <a:xfrm>
            <a:off x="729161" y="6343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326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59452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pic>
        <p:nvPicPr>
          <p:cNvPr id="10" name="Picture 9" descr="UCSF_MC+Benioff_navy_RGB.png"/>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6567662" y="6172200"/>
            <a:ext cx="2208038" cy="508000"/>
          </a:xfrm>
          <a:prstGeom prst="rect">
            <a:avLst/>
          </a:prstGeom>
        </p:spPr>
      </p:pic>
    </p:spTree>
  </p:cSld>
  <p:clrMap bg1="lt1" tx1="dk1" bg2="lt2" tx2="dk2" accent1="accent1" accent2="accent2" accent3="accent3" accent4="accent4" accent5="accent5" accent6="accent6" hlink="hlink" folHlink="folHlink"/>
  <p:sldLayoutIdLst>
    <p:sldLayoutId id="2147484014" r:id="rId1"/>
    <p:sldLayoutId id="2147484016" r:id="rId2"/>
    <p:sldLayoutId id="2147483933" r:id="rId3"/>
    <p:sldLayoutId id="2147484012" r:id="rId4"/>
    <p:sldLayoutId id="2147483934" r:id="rId5"/>
    <p:sldLayoutId id="2147484013" r:id="rId6"/>
    <p:sldLayoutId id="2147484015" r:id="rId7"/>
    <p:sldLayoutId id="2147483935" r:id="rId8"/>
    <p:sldLayoutId id="2147483936" r:id="rId9"/>
    <p:sldLayoutId id="2147483937" r:id="rId10"/>
    <p:sldLayoutId id="2147483938" r:id="rId11"/>
    <p:sldLayoutId id="2147483939" r:id="rId12"/>
    <p:sldLayoutId id="2147483940" r:id="rId13"/>
    <p:sldLayoutId id="2147483941" r:id="rId14"/>
    <p:sldLayoutId id="2147483950"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4017" r:id="rId24"/>
  </p:sldLayoutIdLst>
  <p:transition>
    <p:fade/>
  </p:transition>
  <p:timing>
    <p:tnLst>
      <p:par>
        <p:cT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473" y="434358"/>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55416"/>
            <a:ext cx="8089901" cy="2622884"/>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Date Placeholder 4"/>
          <p:cNvSpPr>
            <a:spLocks noGrp="1"/>
          </p:cNvSpPr>
          <p:nvPr>
            <p:ph type="dt" sz="half" idx="2"/>
          </p:nvPr>
        </p:nvSpPr>
        <p:spPr>
          <a:xfrm>
            <a:off x="5267837" y="6325360"/>
            <a:ext cx="701163" cy="16434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EB3265C-F0D4-410E-8C75-9C1664655489}" type="datetime1">
              <a:rPr lang="en-US" smtClean="0"/>
              <a:pPr/>
              <a:t>10/23/2017</a:t>
            </a:fld>
            <a:endParaRPr lang="en-US" dirty="0"/>
          </a:p>
        </p:txBody>
      </p:sp>
      <p:sp>
        <p:nvSpPr>
          <p:cNvPr id="14" name="Footer Placeholder 5"/>
          <p:cNvSpPr>
            <a:spLocks noGrp="1"/>
          </p:cNvSpPr>
          <p:nvPr>
            <p:ph type="ftr" sz="quarter" idx="3"/>
          </p:nvPr>
        </p:nvSpPr>
        <p:spPr>
          <a:xfrm>
            <a:off x="729161" y="6343128"/>
            <a:ext cx="4310907" cy="137980"/>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r>
              <a:rPr lang="en-US" dirty="0" smtClean="0"/>
              <a:t>Presentation Title and/or Sub Brand Name Here</a:t>
            </a:r>
            <a:endParaRPr lang="en-US" dirty="0"/>
          </a:p>
        </p:txBody>
      </p:sp>
      <p:sp>
        <p:nvSpPr>
          <p:cNvPr id="15" name="Slide Number Placeholder 6"/>
          <p:cNvSpPr>
            <a:spLocks noGrp="1"/>
          </p:cNvSpPr>
          <p:nvPr>
            <p:ph type="sldNum" sz="quarter" idx="4"/>
          </p:nvPr>
        </p:nvSpPr>
        <p:spPr>
          <a:xfrm>
            <a:off x="358009" y="6326503"/>
            <a:ext cx="246061" cy="155233"/>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6" name="Straight Connector 15"/>
          <p:cNvCxnSpPr/>
          <p:nvPr userDrawn="1"/>
        </p:nvCxnSpPr>
        <p:spPr>
          <a:xfrm>
            <a:off x="365125" y="59452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pic>
        <p:nvPicPr>
          <p:cNvPr id="17" name="Picture 16"/>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6567662" y="6172200"/>
            <a:ext cx="2208038" cy="507999"/>
          </a:xfrm>
          <a:prstGeom prst="rect">
            <a:avLst/>
          </a:prstGeom>
        </p:spPr>
      </p:pic>
    </p:spTree>
    <p:extLst>
      <p:ext uri="{BB962C8B-B14F-4D97-AF65-F5344CB8AC3E}">
        <p14:creationId xmlns:p14="http://schemas.microsoft.com/office/powerpoint/2010/main" val="918672340"/>
      </p:ext>
    </p:extLst>
  </p:cSld>
  <p:clrMap bg1="lt1" tx1="dk1" bg2="lt2" tx2="dk2" accent1="accent1" accent2="accent2" accent3="accent3" accent4="accent4" accent5="accent5" accent6="accent6" hlink="hlink" folHlink="folHlink"/>
  <p:sldLayoutIdLst>
    <p:sldLayoutId id="2147483953" r:id="rId1"/>
    <p:sldLayoutId id="2147484002" r:id="rId2"/>
    <p:sldLayoutId id="2147484003" r:id="rId3"/>
    <p:sldLayoutId id="2147484004" r:id="rId4"/>
    <p:sldLayoutId id="2147484005" r:id="rId5"/>
    <p:sldLayoutId id="2147484006" r:id="rId6"/>
    <p:sldLayoutId id="2147484000"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Lst>
  <p:transition>
    <p:fade/>
  </p:transition>
  <p:timing>
    <p:tnLst>
      <p:par>
        <p:cT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invGray">
          <a:xfrm>
            <a:off x="0" y="5943600"/>
            <a:ext cx="9144000" cy="91440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2" name="Title Placeholder 1"/>
          <p:cNvSpPr>
            <a:spLocks noGrp="1"/>
          </p:cNvSpPr>
          <p:nvPr>
            <p:ph type="title"/>
          </p:nvPr>
        </p:nvSpPr>
        <p:spPr>
          <a:xfrm>
            <a:off x="655950" y="434358"/>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55416"/>
            <a:ext cx="8089901" cy="4197684"/>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5267837" y="6325360"/>
            <a:ext cx="701163" cy="16434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EB3265C-F0D4-410E-8C75-9C1664655489}" type="datetime1">
              <a:rPr lang="en-US" smtClean="0"/>
              <a:pPr/>
              <a:t>10/23/2017</a:t>
            </a:fld>
            <a:endParaRPr lang="en-US" dirty="0"/>
          </a:p>
        </p:txBody>
      </p:sp>
      <p:sp>
        <p:nvSpPr>
          <p:cNvPr id="13" name="Footer Placeholder 5"/>
          <p:cNvSpPr>
            <a:spLocks noGrp="1"/>
          </p:cNvSpPr>
          <p:nvPr>
            <p:ph type="ftr" sz="quarter" idx="3"/>
          </p:nvPr>
        </p:nvSpPr>
        <p:spPr>
          <a:xfrm>
            <a:off x="729161" y="6343128"/>
            <a:ext cx="4310907" cy="137980"/>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r>
              <a:rPr lang="en-US" dirty="0" smtClean="0"/>
              <a:t>Presentation Title and/or Sub Brand Name Here</a:t>
            </a:r>
            <a:endParaRPr lang="en-US" dirty="0"/>
          </a:p>
        </p:txBody>
      </p:sp>
      <p:sp>
        <p:nvSpPr>
          <p:cNvPr id="14" name="Slide Number Placeholder 6"/>
          <p:cNvSpPr>
            <a:spLocks noGrp="1"/>
          </p:cNvSpPr>
          <p:nvPr>
            <p:ph type="sldNum" sz="quarter" idx="4"/>
          </p:nvPr>
        </p:nvSpPr>
        <p:spPr>
          <a:xfrm>
            <a:off x="358009" y="6326503"/>
            <a:ext cx="246061" cy="155233"/>
          </a:xfrm>
          <a:prstGeom prst="rect">
            <a:avLst/>
          </a:prstGeom>
        </p:spPr>
        <p:txBody>
          <a:bodyPr vert="horz" wrap="square" lIns="0" tIns="0" rIns="0" bIns="0" rtlCol="0" anchor="b" anchorCtr="0"/>
          <a:lstStyle>
            <a:lvl1pPr algn="l">
              <a:defRPr sz="900" i="0">
                <a:solidFill>
                  <a:srgbClr val="FFFFFF"/>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16" name="Picture 15"/>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6567662" y="6172200"/>
            <a:ext cx="2208038" cy="507999"/>
          </a:xfrm>
          <a:prstGeom prst="rect">
            <a:avLst/>
          </a:prstGeom>
        </p:spPr>
      </p:pic>
    </p:spTree>
    <p:extLst>
      <p:ext uri="{BB962C8B-B14F-4D97-AF65-F5344CB8AC3E}">
        <p14:creationId xmlns:p14="http://schemas.microsoft.com/office/powerpoint/2010/main" val="987434878"/>
      </p:ext>
    </p:extLst>
  </p:cSld>
  <p:clrMap bg1="lt1" tx1="dk1" bg2="lt2" tx2="dk2" accent1="accent1" accent2="accent2" accent3="accent3" accent4="accent4" accent5="accent5" accent6="accent6" hlink="hlink" folHlink="folHlink"/>
  <p:sldLayoutIdLst>
    <p:sldLayoutId id="2147484007" r:id="rId1"/>
    <p:sldLayoutId id="2147483972" r:id="rId2"/>
    <p:sldLayoutId id="2147484008" r:id="rId3"/>
    <p:sldLayoutId id="2147484009" r:id="rId4"/>
    <p:sldLayoutId id="2147484010" r:id="rId5"/>
    <p:sldLayoutId id="2147484011" r:id="rId6"/>
    <p:sldLayoutId id="2147484001"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Lst>
  <p:transition>
    <p:fade/>
  </p:transition>
  <p:timing>
    <p:tnLst>
      <p:par>
        <p:cT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605" y="2849426"/>
            <a:ext cx="6595720" cy="652743"/>
          </a:xfrm>
        </p:spPr>
        <p:txBody>
          <a:bodyPr/>
          <a:lstStyle/>
          <a:p>
            <a:r>
              <a:rPr lang="en-US" dirty="0" smtClean="0"/>
              <a:t>Medical Staff Affairs </a:t>
            </a:r>
            <a:endParaRPr lang="en-US" dirty="0"/>
          </a:p>
        </p:txBody>
      </p:sp>
      <p:sp>
        <p:nvSpPr>
          <p:cNvPr id="3" name="Text Placeholder 2"/>
          <p:cNvSpPr>
            <a:spLocks noGrp="1"/>
          </p:cNvSpPr>
          <p:nvPr>
            <p:ph type="body" idx="1"/>
          </p:nvPr>
        </p:nvSpPr>
        <p:spPr/>
        <p:txBody>
          <a:bodyPr/>
          <a:lstStyle/>
          <a:p>
            <a:r>
              <a:rPr lang="en-US" dirty="0" smtClean="0"/>
              <a:t>Quarterly Update</a:t>
            </a:r>
          </a:p>
        </p:txBody>
      </p:sp>
      <p:sp>
        <p:nvSpPr>
          <p:cNvPr id="15" name="Date Placeholder 14"/>
          <p:cNvSpPr>
            <a:spLocks noGrp="1"/>
          </p:cNvSpPr>
          <p:nvPr>
            <p:ph type="dt" sz="half" idx="2"/>
          </p:nvPr>
        </p:nvSpPr>
        <p:spPr>
          <a:xfrm>
            <a:off x="748092" y="5751871"/>
            <a:ext cx="2540798" cy="532625"/>
          </a:xfrm>
        </p:spPr>
        <p:txBody>
          <a:bodyPr/>
          <a:lstStyle/>
          <a:p>
            <a:r>
              <a:rPr lang="en-US" dirty="0" smtClean="0"/>
              <a:t>Kosal Bo</a:t>
            </a:r>
          </a:p>
          <a:p>
            <a:r>
              <a:rPr lang="en-US" dirty="0" smtClean="0"/>
              <a:t>October 23, 2017</a:t>
            </a:r>
            <a:endParaRPr lang="en-US" dirty="0"/>
          </a:p>
        </p:txBody>
      </p:sp>
      <p:sp>
        <p:nvSpPr>
          <p:cNvPr id="11" name="Text Placeholder 10"/>
          <p:cNvSpPr>
            <a:spLocks noGrp="1"/>
          </p:cNvSpPr>
          <p:nvPr>
            <p:ph type="body" sz="quarter" idx="10"/>
          </p:nvPr>
        </p:nvSpPr>
        <p:spPr/>
        <p:txBody>
          <a:bodyPr/>
          <a:lstStyle/>
          <a:p>
            <a:r>
              <a:rPr lang="en-US" dirty="0" smtClean="0"/>
              <a:t/>
            </a:r>
            <a:br>
              <a:rPr lang="en-US" dirty="0" smtClean="0"/>
            </a:br>
            <a:r>
              <a:rPr lang="en-US" dirty="0" smtClean="0"/>
              <a:t/>
            </a:r>
            <a:br>
              <a:rPr lang="en-US" dirty="0" smtClean="0"/>
            </a:br>
            <a:endParaRPr lang="en-US" i="1" dirty="0"/>
          </a:p>
        </p:txBody>
      </p:sp>
    </p:spTree>
    <p:extLst>
      <p:ext uri="{BB962C8B-B14F-4D97-AF65-F5344CB8AC3E}">
        <p14:creationId xmlns:p14="http://schemas.microsoft.com/office/powerpoint/2010/main" val="325340391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p:cNvSpPr>
            <a:spLocks noGrp="1"/>
          </p:cNvSpPr>
          <p:nvPr>
            <p:ph type="dt" sz="half" idx="2"/>
          </p:nvPr>
        </p:nvSpPr>
        <p:spPr>
          <a:xfrm>
            <a:off x="5901339" y="5518721"/>
            <a:ext cx="579999" cy="129217"/>
          </a:xfrm>
          <a:prstGeom prst="rect">
            <a:avLst/>
          </a:prstGeom>
        </p:spPr>
        <p:txBody>
          <a:bodyPr vert="horz" wrap="square" lIns="0" tIns="0" rIns="0" bIns="0" rtlCol="0" anchor="b" anchorCtr="0"/>
          <a:lstStyle>
            <a:lvl1pPr algn="l">
              <a:defRPr sz="700" i="0">
                <a:solidFill>
                  <a:schemeClr val="bg1"/>
                </a:solidFill>
                <a:latin typeface="Arial" pitchFamily="34" charset="0"/>
                <a:cs typeface="Arial" pitchFamily="34" charset="0"/>
              </a:defRPr>
            </a:lvl1pPr>
          </a:lstStyle>
          <a:p>
            <a:r>
              <a:rPr lang="en-US" dirty="0"/>
              <a:t>6/30/2017</a:t>
            </a:r>
          </a:p>
        </p:txBody>
      </p:sp>
      <p:sp>
        <p:nvSpPr>
          <p:cNvPr id="9" name="Footer Placeholder 5"/>
          <p:cNvSpPr>
            <a:spLocks noGrp="1"/>
          </p:cNvSpPr>
          <p:nvPr>
            <p:ph type="ftr" sz="quarter" idx="3"/>
          </p:nvPr>
        </p:nvSpPr>
        <p:spPr>
          <a:xfrm>
            <a:off x="548151" y="5257129"/>
            <a:ext cx="4310907" cy="494851"/>
          </a:xfrm>
          <a:prstGeom prst="rect">
            <a:avLst/>
          </a:prstGeom>
        </p:spPr>
        <p:txBody>
          <a:bodyPr vert="horz" wrap="square" lIns="0" tIns="0" rIns="0" bIns="0" rtlCol="0" anchor="b" anchorCtr="0"/>
          <a:lstStyle>
            <a:lvl1pPr algn="l">
              <a:defRPr sz="700" i="0">
                <a:solidFill>
                  <a:srgbClr val="FFFFFF"/>
                </a:solidFill>
                <a:latin typeface="Arial" pitchFamily="34" charset="0"/>
                <a:cs typeface="Arial" pitchFamily="34" charset="0"/>
              </a:defRPr>
            </a:lvl1pPr>
          </a:lstStyle>
          <a:p>
            <a:r>
              <a:rPr lang="en-US" sz="1200" dirty="0"/>
              <a:t>Mitchel Erickson, NP</a:t>
            </a:r>
          </a:p>
          <a:p>
            <a:r>
              <a:rPr lang="en-US" sz="1200" dirty="0"/>
              <a:t>Director of Advanced Practice UCSF Health</a:t>
            </a:r>
          </a:p>
        </p:txBody>
      </p:sp>
      <p:sp>
        <p:nvSpPr>
          <p:cNvPr id="10" name="Slide Number Placeholder 6"/>
          <p:cNvSpPr>
            <a:spLocks noGrp="1"/>
          </p:cNvSpPr>
          <p:nvPr>
            <p:ph type="sldNum" sz="quarter" idx="4"/>
          </p:nvPr>
        </p:nvSpPr>
        <p:spPr>
          <a:xfrm>
            <a:off x="272106" y="5519579"/>
            <a:ext cx="246061" cy="116425"/>
          </a:xfrm>
          <a:prstGeom prst="rect">
            <a:avLst/>
          </a:prstGeom>
        </p:spPr>
        <p:txBody>
          <a:bodyPr vert="horz" wrap="square" lIns="0" tIns="0" rIns="0" bIns="0" rtlCol="0" anchor="b" anchorCtr="0"/>
          <a:lstStyle>
            <a:lvl1pPr algn="l">
              <a:defRPr sz="700" i="0">
                <a:solidFill>
                  <a:srgbClr val="FFFFFF"/>
                </a:solidFill>
                <a:latin typeface="Arial" pitchFamily="34" charset="0"/>
                <a:cs typeface="Arial" pitchFamily="34" charset="0"/>
              </a:defRPr>
            </a:lvl1pPr>
          </a:lstStyle>
          <a:p>
            <a:fld id="{7BCC8D0D-EAEC-449D-9161-023DFF90F2E2}" type="slidenum">
              <a:rPr lang="en-US" smtClean="0"/>
              <a:pPr/>
              <a:t>10</a:t>
            </a:fld>
            <a:endParaRPr lang="en-US" dirty="0"/>
          </a:p>
        </p:txBody>
      </p:sp>
      <p:pic>
        <p:nvPicPr>
          <p:cNvPr id="3" name="Picture 2" descr="A screenshot of a computer&#10;&#10;Description generated with very high confidence">
            <a:extLst>
              <a:ext uri="{FF2B5EF4-FFF2-40B4-BE49-F238E27FC236}">
                <a16:creationId xmlns:a16="http://schemas.microsoft.com/office/drawing/2014/main" id="{2E240F0F-0C36-4D7A-A795-AC3815F8FB80}"/>
              </a:ext>
            </a:extLst>
          </p:cNvPr>
          <p:cNvPicPr>
            <a:picLocks noChangeAspect="1"/>
          </p:cNvPicPr>
          <p:nvPr/>
        </p:nvPicPr>
        <p:blipFill>
          <a:blip r:embed="rId3"/>
          <a:stretch>
            <a:fillRect/>
          </a:stretch>
        </p:blipFill>
        <p:spPr>
          <a:xfrm>
            <a:off x="518166" y="857251"/>
            <a:ext cx="8055679" cy="4251693"/>
          </a:xfrm>
          <a:prstGeom prst="rect">
            <a:avLst/>
          </a:prstGeom>
        </p:spPr>
      </p:pic>
    </p:spTree>
    <p:extLst>
      <p:ext uri="{BB962C8B-B14F-4D97-AF65-F5344CB8AC3E}">
        <p14:creationId xmlns:p14="http://schemas.microsoft.com/office/powerpoint/2010/main" val="256975276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59" y="909174"/>
            <a:ext cx="8715166" cy="3416320"/>
          </a:xfrm>
        </p:spPr>
        <p:txBody>
          <a:bodyPr/>
          <a:lstStyle/>
          <a:p>
            <a:r>
              <a:rPr lang="en-US" b="1" dirty="0"/>
              <a:t>EXPENSE OF TURNOVER</a:t>
            </a:r>
            <a:r>
              <a:rPr lang="en-US" dirty="0"/>
              <a:t/>
            </a:r>
            <a:br>
              <a:rPr lang="en-US" dirty="0"/>
            </a:br>
            <a:r>
              <a:rPr lang="en-US" dirty="0"/>
              <a:t/>
            </a:r>
            <a:br>
              <a:rPr lang="en-US" dirty="0"/>
            </a:br>
            <a:r>
              <a:rPr lang="en-US" dirty="0"/>
              <a:t>General rule regarding cost to an organization of professional turnover is 1.3X the annual salary. </a:t>
            </a:r>
          </a:p>
        </p:txBody>
      </p:sp>
      <p:sp>
        <p:nvSpPr>
          <p:cNvPr id="3" name="Content Placeholder 2"/>
          <p:cNvSpPr>
            <a:spLocks noGrp="1"/>
          </p:cNvSpPr>
          <p:nvPr>
            <p:ph idx="1"/>
          </p:nvPr>
        </p:nvSpPr>
        <p:spPr/>
        <p:txBody>
          <a:bodyPr/>
          <a:lstStyle/>
          <a:p>
            <a:r>
              <a:rPr lang="en-US" dirty="0"/>
              <a:t>1.3 X 22 X $140,000 = $4 million dollars loss this fiscal year</a:t>
            </a:r>
          </a:p>
        </p:txBody>
      </p:sp>
      <p:sp>
        <p:nvSpPr>
          <p:cNvPr id="4" name="Date Placeholder 3"/>
          <p:cNvSpPr>
            <a:spLocks noGrp="1"/>
          </p:cNvSpPr>
          <p:nvPr>
            <p:ph type="dt" sz="half" idx="2"/>
          </p:nvPr>
        </p:nvSpPr>
        <p:spPr/>
        <p:txBody>
          <a:bodyPr/>
          <a:lstStyle/>
          <a:p>
            <a:fld id="{9EB3265C-F0D4-410E-8C75-9C1664655489}" type="datetime1">
              <a:rPr lang="en-US" smtClean="0"/>
              <a:pPr/>
              <a:t>10/23/2017</a:t>
            </a:fld>
            <a:endParaRPr lang="en-US" dirty="0"/>
          </a:p>
        </p:txBody>
      </p:sp>
      <p:sp>
        <p:nvSpPr>
          <p:cNvPr id="5" name="Footer Placeholder 4"/>
          <p:cNvSpPr>
            <a:spLocks noGrp="1"/>
          </p:cNvSpPr>
          <p:nvPr>
            <p:ph type="ftr" sz="quarter" idx="3"/>
          </p:nvPr>
        </p:nvSpPr>
        <p:spPr/>
        <p:txBody>
          <a:bodyPr/>
          <a:lstStyle/>
          <a:p>
            <a:r>
              <a:rPr lang="en-US" dirty="0"/>
              <a:t>Presentation Title and/or Sub Brand Name Here</a:t>
            </a:r>
          </a:p>
        </p:txBody>
      </p:sp>
      <p:sp>
        <p:nvSpPr>
          <p:cNvPr id="6" name="Slide Number Placeholder 5"/>
          <p:cNvSpPr>
            <a:spLocks noGrp="1"/>
          </p:cNvSpPr>
          <p:nvPr>
            <p:ph type="sldNum" sz="quarter" idx="4"/>
          </p:nvPr>
        </p:nvSpPr>
        <p:spPr/>
        <p:txBody>
          <a:bodyPr/>
          <a:lstStyle/>
          <a:p>
            <a:fld id="{7BCC8D0D-EAEC-449D-9161-023DFF90F2E2}" type="slidenum">
              <a:rPr lang="en-US" smtClean="0"/>
              <a:pPr/>
              <a:t>11</a:t>
            </a:fld>
            <a:endParaRPr lang="en-US" dirty="0"/>
          </a:p>
        </p:txBody>
      </p:sp>
    </p:spTree>
    <p:extLst>
      <p:ext uri="{BB962C8B-B14F-4D97-AF65-F5344CB8AC3E}">
        <p14:creationId xmlns:p14="http://schemas.microsoft.com/office/powerpoint/2010/main" val="67175463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4"/>
          <p:cNvSpPr>
            <a:spLocks noGrp="1"/>
          </p:cNvSpPr>
          <p:nvPr>
            <p:ph type="dt" sz="half" idx="2"/>
          </p:nvPr>
        </p:nvSpPr>
        <p:spPr>
          <a:xfrm>
            <a:off x="5901339" y="5518721"/>
            <a:ext cx="579999" cy="129217"/>
          </a:xfrm>
          <a:prstGeom prst="rect">
            <a:avLst/>
          </a:prstGeom>
        </p:spPr>
        <p:txBody>
          <a:bodyPr vert="horz" wrap="square" lIns="0" tIns="0" rIns="0" bIns="0" rtlCol="0" anchor="b" anchorCtr="0"/>
          <a:lstStyle>
            <a:lvl1pPr algn="l">
              <a:defRPr sz="700" i="0">
                <a:solidFill>
                  <a:schemeClr val="bg1"/>
                </a:solidFill>
                <a:latin typeface="Arial" pitchFamily="34" charset="0"/>
                <a:cs typeface="Arial" pitchFamily="34" charset="0"/>
              </a:defRPr>
            </a:lvl1pPr>
          </a:lstStyle>
          <a:p>
            <a:fld id="{9EB3265C-F0D4-410E-8C75-9C1664655489}" type="datetime1">
              <a:rPr lang="en-US" smtClean="0"/>
              <a:pPr/>
              <a:t>10/23/2017</a:t>
            </a:fld>
            <a:endParaRPr lang="en-US" dirty="0"/>
          </a:p>
        </p:txBody>
      </p:sp>
      <p:sp>
        <p:nvSpPr>
          <p:cNvPr id="11" name="Slide Number Placeholder 6"/>
          <p:cNvSpPr>
            <a:spLocks noGrp="1"/>
          </p:cNvSpPr>
          <p:nvPr>
            <p:ph type="sldNum" sz="quarter" idx="4"/>
          </p:nvPr>
        </p:nvSpPr>
        <p:spPr>
          <a:xfrm>
            <a:off x="272106" y="5519579"/>
            <a:ext cx="246061" cy="116425"/>
          </a:xfrm>
          <a:prstGeom prst="rect">
            <a:avLst/>
          </a:prstGeom>
        </p:spPr>
        <p:txBody>
          <a:bodyPr vert="horz" wrap="square" lIns="0" tIns="0" rIns="0" bIns="0" rtlCol="0" anchor="b" anchorCtr="0"/>
          <a:lstStyle>
            <a:lvl1pPr algn="l">
              <a:defRPr sz="700" i="0">
                <a:solidFill>
                  <a:srgbClr val="FFFFFF"/>
                </a:solidFill>
                <a:latin typeface="Arial" pitchFamily="34" charset="0"/>
                <a:cs typeface="Arial" pitchFamily="34" charset="0"/>
              </a:defRPr>
            </a:lvl1pPr>
          </a:lstStyle>
          <a:p>
            <a:fld id="{7BCC8D0D-EAEC-449D-9161-023DFF90F2E2}" type="slidenum">
              <a:rPr lang="en-US" smtClean="0"/>
              <a:pPr/>
              <a:t>12</a:t>
            </a:fld>
            <a:endParaRPr lang="en-US" dirty="0"/>
          </a:p>
        </p:txBody>
      </p:sp>
      <p:sp>
        <p:nvSpPr>
          <p:cNvPr id="14" name="Content Placeholder 2"/>
          <p:cNvSpPr txBox="1">
            <a:spLocks/>
          </p:cNvSpPr>
          <p:nvPr/>
        </p:nvSpPr>
        <p:spPr>
          <a:xfrm>
            <a:off x="575482" y="5270501"/>
            <a:ext cx="3082119" cy="546974"/>
          </a:xfrm>
          <a:prstGeom prst="rect">
            <a:avLst/>
          </a:prstGeom>
        </p:spPr>
        <p:txBody>
          <a:bodyPr vert="horz" wrap="square" lIns="91440" tIns="45720" rIns="91440" bIns="45720" rtlCol="0">
            <a:noAutofit/>
          </a:bodyPr>
          <a:lstStyle>
            <a:lvl1pPr marL="0" indent="0" algn="l" defTabSz="914400" rtl="0" eaLnBrk="1" latinLnBrk="0" hangingPunct="1">
              <a:lnSpc>
                <a:spcPct val="90000"/>
              </a:lnSpc>
              <a:spcBef>
                <a:spcPts val="300"/>
              </a:spcBef>
              <a:buClr>
                <a:schemeClr val="bg1"/>
              </a:buClr>
              <a:buFont typeface="Wingdings" panose="05000000000000000000" pitchFamily="2" charset="2"/>
              <a:buNone/>
              <a:defRPr lang="en-US" sz="1200" b="0" kern="1200" baseline="0" dirty="0" smtClean="0">
                <a:solidFill>
                  <a:schemeClr val="bg1"/>
                </a:solidFill>
                <a:latin typeface="+mj-lt"/>
                <a:ea typeface="+mn-ea"/>
                <a:cs typeface="+mn-cs"/>
              </a:defRPr>
            </a:lvl1pPr>
            <a:lvl2pPr marL="230187" indent="0" algn="l" defTabSz="914400" rtl="0" eaLnBrk="1" latinLnBrk="0" hangingPunct="1">
              <a:lnSpc>
                <a:spcPct val="90000"/>
              </a:lnSpc>
              <a:spcBef>
                <a:spcPts val="1000"/>
              </a:spcBef>
              <a:buClr>
                <a:schemeClr val="bg1"/>
              </a:buClr>
              <a:buFont typeface="Arial" panose="020B0604020202020204" pitchFamily="34" charset="0"/>
              <a:buNone/>
              <a:defRPr lang="en-US" sz="1800" b="0" kern="1200" dirty="0" smtClean="0">
                <a:solidFill>
                  <a:schemeClr val="bg1"/>
                </a:solidFill>
                <a:latin typeface="+mj-lt"/>
                <a:ea typeface="+mn-ea"/>
                <a:cs typeface="+mn-cs"/>
              </a:defRPr>
            </a:lvl2pPr>
            <a:lvl3pPr marL="515937" indent="0" algn="l" defTabSz="914400" rtl="0" eaLnBrk="1" latinLnBrk="0" hangingPunct="1">
              <a:lnSpc>
                <a:spcPct val="90000"/>
              </a:lnSpc>
              <a:spcBef>
                <a:spcPts val="1000"/>
              </a:spcBef>
              <a:buClr>
                <a:schemeClr val="bg1"/>
              </a:buClr>
              <a:buFont typeface="Arial" panose="020B0604020202020204" pitchFamily="34" charset="0"/>
              <a:buNone/>
              <a:defRPr lang="en-US" sz="1800" b="0" kern="1200" dirty="0" smtClean="0">
                <a:solidFill>
                  <a:schemeClr val="bg1"/>
                </a:solidFill>
                <a:latin typeface="+mj-lt"/>
                <a:ea typeface="+mn-ea"/>
                <a:cs typeface="+mn-cs"/>
              </a:defRPr>
            </a:lvl3pPr>
            <a:lvl4pPr marL="800100" indent="0" algn="l" defTabSz="914400" rtl="0" eaLnBrk="1" latinLnBrk="0" hangingPunct="1">
              <a:lnSpc>
                <a:spcPct val="90000"/>
              </a:lnSpc>
              <a:spcBef>
                <a:spcPts val="1000"/>
              </a:spcBef>
              <a:buClr>
                <a:schemeClr val="bg1"/>
              </a:buClr>
              <a:buFont typeface="Wingdings" panose="05000000000000000000" pitchFamily="2" charset="2"/>
              <a:buNone/>
              <a:defRPr lang="en-US" sz="1800" b="0" kern="1200" dirty="0" smtClean="0">
                <a:solidFill>
                  <a:schemeClr val="bg1"/>
                </a:solidFill>
                <a:latin typeface="+mj-lt"/>
                <a:ea typeface="+mn-ea"/>
                <a:cs typeface="+mn-cs"/>
              </a:defRPr>
            </a:lvl4pPr>
            <a:lvl5pPr marL="1085850" indent="0" algn="l" defTabSz="914400" rtl="0" eaLnBrk="1" latinLnBrk="0" hangingPunct="1">
              <a:lnSpc>
                <a:spcPct val="90000"/>
              </a:lnSpc>
              <a:spcBef>
                <a:spcPts val="1000"/>
              </a:spcBef>
              <a:buClr>
                <a:schemeClr val="bg1"/>
              </a:buClr>
              <a:buFont typeface="Arial" panose="020B0604020202020204" pitchFamily="34" charset="0"/>
              <a:buNone/>
              <a:defRPr lang="en-US" sz="18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Mitchel Erickson, NP</a:t>
            </a:r>
          </a:p>
          <a:p>
            <a:r>
              <a:rPr lang="en-US" dirty="0"/>
              <a:t>Director of Advanced Practice</a:t>
            </a:r>
          </a:p>
        </p:txBody>
      </p:sp>
      <p:graphicFrame>
        <p:nvGraphicFramePr>
          <p:cNvPr id="4" name="Diagram 3"/>
          <p:cNvGraphicFramePr/>
          <p:nvPr>
            <p:extLst/>
          </p:nvPr>
        </p:nvGraphicFramePr>
        <p:xfrm>
          <a:off x="172122" y="988209"/>
          <a:ext cx="877824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797622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734792"/>
            <a:ext cx="4104042" cy="1034129"/>
          </a:xfrm>
        </p:spPr>
        <p:txBody>
          <a:bodyPr/>
          <a:lstStyle/>
          <a:p>
            <a:r>
              <a:rPr lang="en-US" dirty="0"/>
              <a:t>Internal Communications </a:t>
            </a:r>
          </a:p>
        </p:txBody>
      </p:sp>
      <p:sp>
        <p:nvSpPr>
          <p:cNvPr id="3" name="Content Placeholder 2"/>
          <p:cNvSpPr>
            <a:spLocks noGrp="1"/>
          </p:cNvSpPr>
          <p:nvPr>
            <p:ph idx="1"/>
          </p:nvPr>
        </p:nvSpPr>
        <p:spPr>
          <a:xfrm>
            <a:off x="438912" y="1625601"/>
            <a:ext cx="3637788" cy="3388783"/>
          </a:xfrm>
        </p:spPr>
        <p:txBody>
          <a:bodyPr/>
          <a:lstStyle/>
          <a:p>
            <a:r>
              <a:rPr lang="en-US" sz="1600" dirty="0"/>
              <a:t>Diaspora of Advanced Health Providers across UCSF Health complicates communication.   A clinical service may have only one AHP practitioner and how we work to make them feel connected and supported by the larger organization and group if imperative.  An electronic newsletter was the easiest way to accomplish this and provide information about colleague accomplishments and highlighting practices and vital, need to know information in a 21</a:t>
            </a:r>
            <a:r>
              <a:rPr lang="en-US" sz="1600" baseline="30000" dirty="0"/>
              <a:t>st</a:t>
            </a:r>
            <a:r>
              <a:rPr lang="en-US" sz="1600" dirty="0"/>
              <a:t> Century format.  </a:t>
            </a:r>
          </a:p>
          <a:p>
            <a:pPr marL="0" indent="0">
              <a:buNone/>
            </a:pPr>
            <a:endParaRPr lang="en-US" dirty="0"/>
          </a:p>
          <a:p>
            <a:pPr marL="0" indent="0">
              <a:buNone/>
            </a:pPr>
            <a:endParaRPr lang="en-US" dirty="0"/>
          </a:p>
        </p:txBody>
      </p:sp>
      <p:sp>
        <p:nvSpPr>
          <p:cNvPr id="8" name="Date Placeholder 4"/>
          <p:cNvSpPr>
            <a:spLocks noGrp="1"/>
          </p:cNvSpPr>
          <p:nvPr>
            <p:ph type="dt" sz="half" idx="2"/>
          </p:nvPr>
        </p:nvSpPr>
        <p:spPr>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9EB3265C-F0D4-410E-8C75-9C1664655489}" type="datetime1">
              <a:rPr lang="en-US" smtClean="0"/>
              <a:pPr/>
              <a:t>10/23/2017</a:t>
            </a:fld>
            <a:endParaRPr lang="en-US" dirty="0"/>
          </a:p>
        </p:txBody>
      </p:sp>
      <p:sp>
        <p:nvSpPr>
          <p:cNvPr id="9" name="Footer Placeholder 5"/>
          <p:cNvSpPr>
            <a:spLocks noGrp="1"/>
          </p:cNvSpPr>
          <p:nvPr>
            <p:ph type="ftr" sz="quarter" idx="3"/>
          </p:nvPr>
        </p:nvSpPr>
        <p:spPr>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PowerPoint Template Usage Instructions</a:t>
            </a:r>
          </a:p>
        </p:txBody>
      </p:sp>
      <p:sp>
        <p:nvSpPr>
          <p:cNvPr id="10" name="Slide Number Placeholder 6"/>
          <p:cNvSpPr>
            <a:spLocks noGrp="1"/>
          </p:cNvSpPr>
          <p:nvPr>
            <p:ph type="sldNum" sz="quarter" idx="4"/>
          </p:nvPr>
        </p:nvSpPr>
        <p:spPr>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13</a:t>
            </a:fld>
            <a:endParaRPr lang="en-US" dirty="0"/>
          </a:p>
        </p:txBody>
      </p:sp>
      <p:pic>
        <p:nvPicPr>
          <p:cNvPr id="6" name="Picture 5" descr="A screenshot of a cell phone&#10;&#10;Description generated with very high confidence">
            <a:extLst>
              <a:ext uri="{FF2B5EF4-FFF2-40B4-BE49-F238E27FC236}">
                <a16:creationId xmlns:a16="http://schemas.microsoft.com/office/drawing/2014/main" id="{5A5A7A5F-2031-4FA7-B922-C2379C350520}"/>
              </a:ext>
            </a:extLst>
          </p:cNvPr>
          <p:cNvPicPr>
            <a:picLocks noChangeAspect="1"/>
          </p:cNvPicPr>
          <p:nvPr/>
        </p:nvPicPr>
        <p:blipFill>
          <a:blip r:embed="rId3"/>
          <a:stretch>
            <a:fillRect/>
          </a:stretch>
        </p:blipFill>
        <p:spPr>
          <a:xfrm>
            <a:off x="4396652" y="1177244"/>
            <a:ext cx="4474219" cy="3618333"/>
          </a:xfrm>
          <a:prstGeom prst="rect">
            <a:avLst/>
          </a:prstGeom>
        </p:spPr>
      </p:pic>
    </p:spTree>
    <p:extLst>
      <p:ext uri="{BB962C8B-B14F-4D97-AF65-F5344CB8AC3E}">
        <p14:creationId xmlns:p14="http://schemas.microsoft.com/office/powerpoint/2010/main" val="175706018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05" y="1467701"/>
            <a:ext cx="4104042" cy="1975926"/>
          </a:xfrm>
        </p:spPr>
        <p:txBody>
          <a:bodyPr/>
          <a:lstStyle/>
          <a:p>
            <a:r>
              <a:rPr lang="en-US" dirty="0"/>
              <a:t>Showcase AHP practice in newsletter and create a online presence.</a:t>
            </a:r>
          </a:p>
        </p:txBody>
      </p:sp>
      <p:sp>
        <p:nvSpPr>
          <p:cNvPr id="8" name="Date Placeholder 4"/>
          <p:cNvSpPr>
            <a:spLocks noGrp="1"/>
          </p:cNvSpPr>
          <p:nvPr>
            <p:ph type="dt" sz="half" idx="2"/>
          </p:nvPr>
        </p:nvSpPr>
        <p:spPr>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9EB3265C-F0D4-410E-8C75-9C1664655489}" type="datetime1">
              <a:rPr lang="en-US" smtClean="0"/>
              <a:pPr/>
              <a:t>10/23/2017</a:t>
            </a:fld>
            <a:endParaRPr lang="en-US" dirty="0"/>
          </a:p>
        </p:txBody>
      </p:sp>
      <p:sp>
        <p:nvSpPr>
          <p:cNvPr id="9" name="Footer Placeholder 5"/>
          <p:cNvSpPr>
            <a:spLocks noGrp="1"/>
          </p:cNvSpPr>
          <p:nvPr>
            <p:ph type="ftr" sz="quarter" idx="3"/>
          </p:nvPr>
        </p:nvSpPr>
        <p:spPr>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PowerPoint Template Usage Instructions</a:t>
            </a:r>
          </a:p>
        </p:txBody>
      </p:sp>
      <p:sp>
        <p:nvSpPr>
          <p:cNvPr id="10" name="Slide Number Placeholder 6"/>
          <p:cNvSpPr>
            <a:spLocks noGrp="1"/>
          </p:cNvSpPr>
          <p:nvPr>
            <p:ph type="sldNum" sz="quarter" idx="4"/>
          </p:nvPr>
        </p:nvSpPr>
        <p:spPr>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14</a:t>
            </a:fld>
            <a:endParaRPr lang="en-US" dirty="0"/>
          </a:p>
        </p:txBody>
      </p:sp>
      <p:pic>
        <p:nvPicPr>
          <p:cNvPr id="14" name="Picture 13" descr="A screenshot of a group of people posing for the camera&#10;&#10;Description generated with very high confidence">
            <a:extLst>
              <a:ext uri="{FF2B5EF4-FFF2-40B4-BE49-F238E27FC236}">
                <a16:creationId xmlns:a16="http://schemas.microsoft.com/office/drawing/2014/main" id="{CA5F5472-8B27-4657-A0EC-145B471DE6A4}"/>
              </a:ext>
            </a:extLst>
          </p:cNvPr>
          <p:cNvPicPr>
            <a:picLocks noChangeAspect="1"/>
          </p:cNvPicPr>
          <p:nvPr/>
        </p:nvPicPr>
        <p:blipFill>
          <a:blip r:embed="rId3"/>
          <a:stretch>
            <a:fillRect/>
          </a:stretch>
        </p:blipFill>
        <p:spPr>
          <a:xfrm>
            <a:off x="4427922" y="1330586"/>
            <a:ext cx="4448481" cy="3508338"/>
          </a:xfrm>
          <a:prstGeom prst="rect">
            <a:avLst/>
          </a:prstGeom>
        </p:spPr>
      </p:pic>
      <p:pic>
        <p:nvPicPr>
          <p:cNvPr id="16" name="Picture 15" descr="A screenshot of a cell phone&#10;&#10;Description generated with very high confidence">
            <a:extLst>
              <a:ext uri="{FF2B5EF4-FFF2-40B4-BE49-F238E27FC236}">
                <a16:creationId xmlns:a16="http://schemas.microsoft.com/office/drawing/2014/main" id="{89F189CA-5E0B-42AB-8827-3A0B4BF6373F}"/>
              </a:ext>
            </a:extLst>
          </p:cNvPr>
          <p:cNvPicPr>
            <a:picLocks noChangeAspect="1"/>
          </p:cNvPicPr>
          <p:nvPr/>
        </p:nvPicPr>
        <p:blipFill>
          <a:blip r:embed="rId4"/>
          <a:stretch>
            <a:fillRect/>
          </a:stretch>
        </p:blipFill>
        <p:spPr>
          <a:xfrm>
            <a:off x="272106" y="2922504"/>
            <a:ext cx="3953427" cy="1600423"/>
          </a:xfrm>
          <a:prstGeom prst="rect">
            <a:avLst/>
          </a:prstGeom>
        </p:spPr>
      </p:pic>
    </p:spTree>
    <p:extLst>
      <p:ext uri="{BB962C8B-B14F-4D97-AF65-F5344CB8AC3E}">
        <p14:creationId xmlns:p14="http://schemas.microsoft.com/office/powerpoint/2010/main" val="273044002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1FF21C-55CD-4E34-B6F6-4D6FAD5541E3}"/>
              </a:ext>
            </a:extLst>
          </p:cNvPr>
          <p:cNvSpPr>
            <a:spLocks noGrp="1"/>
          </p:cNvSpPr>
          <p:nvPr>
            <p:ph type="dt" sz="half" idx="2"/>
          </p:nvPr>
        </p:nvSpPr>
        <p:spPr/>
        <p:txBody>
          <a:bodyPr/>
          <a:lstStyle/>
          <a:p>
            <a:fld id="{9EB3265C-F0D4-410E-8C75-9C1664655489}" type="datetime1">
              <a:rPr lang="en-US" smtClean="0"/>
              <a:pPr/>
              <a:t>10/23/2017</a:t>
            </a:fld>
            <a:endParaRPr lang="en-US" dirty="0"/>
          </a:p>
        </p:txBody>
      </p:sp>
      <p:sp>
        <p:nvSpPr>
          <p:cNvPr id="4" name="Slide Number Placeholder 3">
            <a:extLst>
              <a:ext uri="{FF2B5EF4-FFF2-40B4-BE49-F238E27FC236}">
                <a16:creationId xmlns:a16="http://schemas.microsoft.com/office/drawing/2014/main" id="{5A518B9E-0A13-481F-96E2-8087787F1421}"/>
              </a:ext>
            </a:extLst>
          </p:cNvPr>
          <p:cNvSpPr>
            <a:spLocks noGrp="1"/>
          </p:cNvSpPr>
          <p:nvPr>
            <p:ph type="sldNum" sz="quarter" idx="4"/>
          </p:nvPr>
        </p:nvSpPr>
        <p:spPr/>
        <p:txBody>
          <a:bodyPr/>
          <a:lstStyle/>
          <a:p>
            <a:fld id="{7BCC8D0D-EAEC-449D-9161-023DFF90F2E2}" type="slidenum">
              <a:rPr lang="en-US" smtClean="0"/>
              <a:pPr/>
              <a:t>15</a:t>
            </a:fld>
            <a:endParaRPr lang="en-US" dirty="0"/>
          </a:p>
        </p:txBody>
      </p:sp>
      <p:sp>
        <p:nvSpPr>
          <p:cNvPr id="5" name="Content Placeholder 2">
            <a:extLst>
              <a:ext uri="{FF2B5EF4-FFF2-40B4-BE49-F238E27FC236}">
                <a16:creationId xmlns:a16="http://schemas.microsoft.com/office/drawing/2014/main" id="{636C0B99-1A3D-4F90-AD9B-C7086D5F8FC1}"/>
              </a:ext>
            </a:extLst>
          </p:cNvPr>
          <p:cNvSpPr txBox="1">
            <a:spLocks/>
          </p:cNvSpPr>
          <p:nvPr/>
        </p:nvSpPr>
        <p:spPr>
          <a:xfrm>
            <a:off x="575482" y="5270501"/>
            <a:ext cx="3082119" cy="546974"/>
          </a:xfrm>
          <a:prstGeom prst="rect">
            <a:avLst/>
          </a:prstGeom>
        </p:spPr>
        <p:txBody>
          <a:bodyPr vert="horz" wrap="square" lIns="91440" tIns="45720" rIns="91440" bIns="45720" rtlCol="0">
            <a:noAutofit/>
          </a:bodyPr>
          <a:lstStyle>
            <a:lvl1pPr marL="0" indent="0" algn="l" defTabSz="914400" rtl="0" eaLnBrk="1" latinLnBrk="0" hangingPunct="1">
              <a:lnSpc>
                <a:spcPct val="90000"/>
              </a:lnSpc>
              <a:spcBef>
                <a:spcPts val="300"/>
              </a:spcBef>
              <a:buClr>
                <a:schemeClr val="bg1"/>
              </a:buClr>
              <a:buFont typeface="Wingdings" panose="05000000000000000000" pitchFamily="2" charset="2"/>
              <a:buNone/>
              <a:defRPr lang="en-US" sz="1200" b="0" kern="1200" baseline="0" dirty="0" smtClean="0">
                <a:solidFill>
                  <a:schemeClr val="bg1"/>
                </a:solidFill>
                <a:latin typeface="+mj-lt"/>
                <a:ea typeface="+mn-ea"/>
                <a:cs typeface="+mn-cs"/>
              </a:defRPr>
            </a:lvl1pPr>
            <a:lvl2pPr marL="230187" indent="0" algn="l" defTabSz="914400" rtl="0" eaLnBrk="1" latinLnBrk="0" hangingPunct="1">
              <a:lnSpc>
                <a:spcPct val="90000"/>
              </a:lnSpc>
              <a:spcBef>
                <a:spcPts val="1000"/>
              </a:spcBef>
              <a:buClr>
                <a:schemeClr val="bg1"/>
              </a:buClr>
              <a:buFont typeface="Arial" panose="020B0604020202020204" pitchFamily="34" charset="0"/>
              <a:buNone/>
              <a:defRPr lang="en-US" sz="1800" b="0" kern="1200" dirty="0" smtClean="0">
                <a:solidFill>
                  <a:schemeClr val="bg1"/>
                </a:solidFill>
                <a:latin typeface="+mj-lt"/>
                <a:ea typeface="+mn-ea"/>
                <a:cs typeface="+mn-cs"/>
              </a:defRPr>
            </a:lvl2pPr>
            <a:lvl3pPr marL="515937" indent="0" algn="l" defTabSz="914400" rtl="0" eaLnBrk="1" latinLnBrk="0" hangingPunct="1">
              <a:lnSpc>
                <a:spcPct val="90000"/>
              </a:lnSpc>
              <a:spcBef>
                <a:spcPts val="1000"/>
              </a:spcBef>
              <a:buClr>
                <a:schemeClr val="bg1"/>
              </a:buClr>
              <a:buFont typeface="Arial" panose="020B0604020202020204" pitchFamily="34" charset="0"/>
              <a:buNone/>
              <a:defRPr lang="en-US" sz="1800" b="0" kern="1200" dirty="0" smtClean="0">
                <a:solidFill>
                  <a:schemeClr val="bg1"/>
                </a:solidFill>
                <a:latin typeface="+mj-lt"/>
                <a:ea typeface="+mn-ea"/>
                <a:cs typeface="+mn-cs"/>
              </a:defRPr>
            </a:lvl3pPr>
            <a:lvl4pPr marL="800100" indent="0" algn="l" defTabSz="914400" rtl="0" eaLnBrk="1" latinLnBrk="0" hangingPunct="1">
              <a:lnSpc>
                <a:spcPct val="90000"/>
              </a:lnSpc>
              <a:spcBef>
                <a:spcPts val="1000"/>
              </a:spcBef>
              <a:buClr>
                <a:schemeClr val="bg1"/>
              </a:buClr>
              <a:buFont typeface="Wingdings" panose="05000000000000000000" pitchFamily="2" charset="2"/>
              <a:buNone/>
              <a:defRPr lang="en-US" sz="1800" b="0" kern="1200" dirty="0" smtClean="0">
                <a:solidFill>
                  <a:schemeClr val="bg1"/>
                </a:solidFill>
                <a:latin typeface="+mj-lt"/>
                <a:ea typeface="+mn-ea"/>
                <a:cs typeface="+mn-cs"/>
              </a:defRPr>
            </a:lvl4pPr>
            <a:lvl5pPr marL="1085850" indent="0" algn="l" defTabSz="914400" rtl="0" eaLnBrk="1" latinLnBrk="0" hangingPunct="1">
              <a:lnSpc>
                <a:spcPct val="90000"/>
              </a:lnSpc>
              <a:spcBef>
                <a:spcPts val="1000"/>
              </a:spcBef>
              <a:buClr>
                <a:schemeClr val="bg1"/>
              </a:buClr>
              <a:buFont typeface="Arial" panose="020B0604020202020204" pitchFamily="34" charset="0"/>
              <a:buNone/>
              <a:defRPr lang="en-US" sz="18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Mitchel Erickson, NP</a:t>
            </a:r>
          </a:p>
          <a:p>
            <a:r>
              <a:rPr lang="en-US" dirty="0"/>
              <a:t>Director of Advanced Practice</a:t>
            </a:r>
          </a:p>
        </p:txBody>
      </p:sp>
      <p:pic>
        <p:nvPicPr>
          <p:cNvPr id="7" name="Picture 6" descr="A close up of a map&#10;&#10;Description generated with high confidence">
            <a:extLst>
              <a:ext uri="{FF2B5EF4-FFF2-40B4-BE49-F238E27FC236}">
                <a16:creationId xmlns:a16="http://schemas.microsoft.com/office/drawing/2014/main" id="{A82CDDE1-E013-4889-9D56-A196F621D349}"/>
              </a:ext>
            </a:extLst>
          </p:cNvPr>
          <p:cNvPicPr>
            <a:picLocks noChangeAspect="1"/>
          </p:cNvPicPr>
          <p:nvPr/>
        </p:nvPicPr>
        <p:blipFill>
          <a:blip r:embed="rId2"/>
          <a:stretch>
            <a:fillRect/>
          </a:stretch>
        </p:blipFill>
        <p:spPr>
          <a:xfrm>
            <a:off x="1491958" y="524118"/>
            <a:ext cx="7341799" cy="4954118"/>
          </a:xfrm>
          <a:prstGeom prst="rect">
            <a:avLst/>
          </a:prstGeom>
        </p:spPr>
      </p:pic>
      <p:sp>
        <p:nvSpPr>
          <p:cNvPr id="8" name="TextBox 7">
            <a:extLst>
              <a:ext uri="{FF2B5EF4-FFF2-40B4-BE49-F238E27FC236}">
                <a16:creationId xmlns:a16="http://schemas.microsoft.com/office/drawing/2014/main" id="{2E3A71C3-667E-4EA1-A2F4-A825B1182805}"/>
              </a:ext>
            </a:extLst>
          </p:cNvPr>
          <p:cNvSpPr txBox="1"/>
          <p:nvPr/>
        </p:nvSpPr>
        <p:spPr bwMode="auto">
          <a:xfrm flipH="1">
            <a:off x="183595" y="817631"/>
            <a:ext cx="1196169" cy="4770537"/>
          </a:xfrm>
          <a:prstGeom prst="rect">
            <a:avLst/>
          </a:prstGeom>
          <a:noFill/>
          <a:ln w="19050" algn="ctr">
            <a:noFill/>
            <a:miter lim="800000"/>
            <a:headEnd/>
            <a:tailEnd/>
          </a:ln>
        </p:spPr>
        <p:txBody>
          <a:bodyPr wrap="square" lIns="0" tIns="0" rIns="0" bIns="0" rtlCol="0">
            <a:spAutoFit/>
          </a:bodyPr>
          <a:lstStyle/>
          <a:p>
            <a:r>
              <a:rPr lang="en-US" sz="2000" b="1" dirty="0">
                <a:solidFill>
                  <a:schemeClr val="tx1">
                    <a:lumMod val="90000"/>
                    <a:lumOff val="10000"/>
                  </a:schemeClr>
                </a:solidFill>
              </a:rPr>
              <a:t>The Future of AHP Practice?</a:t>
            </a:r>
          </a:p>
          <a:p>
            <a:endParaRPr lang="en-US" sz="2000" b="1" dirty="0">
              <a:solidFill>
                <a:schemeClr val="tx1">
                  <a:lumMod val="90000"/>
                  <a:lumOff val="10000"/>
                </a:schemeClr>
              </a:solidFill>
            </a:endParaRPr>
          </a:p>
          <a:p>
            <a:r>
              <a:rPr lang="en-US" sz="1400" dirty="0">
                <a:solidFill>
                  <a:schemeClr val="tx1">
                    <a:lumMod val="90000"/>
                    <a:lumOff val="10000"/>
                  </a:schemeClr>
                </a:solidFill>
              </a:rPr>
              <a:t>22% of PAs are &gt;50 years old</a:t>
            </a:r>
          </a:p>
          <a:p>
            <a:r>
              <a:rPr lang="en-US" sz="1400" dirty="0">
                <a:solidFill>
                  <a:schemeClr val="tx1">
                    <a:lumMod val="90000"/>
                    <a:lumOff val="10000"/>
                  </a:schemeClr>
                </a:solidFill>
              </a:rPr>
              <a:t>50% of NPs are &gt;50 years old</a:t>
            </a:r>
          </a:p>
          <a:p>
            <a:endParaRPr lang="en-US" sz="1400" dirty="0">
              <a:solidFill>
                <a:schemeClr val="tx1">
                  <a:lumMod val="90000"/>
                  <a:lumOff val="10000"/>
                </a:schemeClr>
              </a:solidFill>
            </a:endParaRPr>
          </a:p>
          <a:p>
            <a:r>
              <a:rPr lang="en-US" sz="1400" dirty="0">
                <a:solidFill>
                  <a:schemeClr val="tx1">
                    <a:lumMod val="90000"/>
                    <a:lumOff val="10000"/>
                  </a:schemeClr>
                </a:solidFill>
              </a:rPr>
              <a:t>By 2025 &gt;33% of Primary Care visits will be completed by AHPs.</a:t>
            </a:r>
          </a:p>
          <a:p>
            <a:endParaRPr lang="en-US" sz="1400" dirty="0">
              <a:solidFill>
                <a:schemeClr val="tx1">
                  <a:lumMod val="90000"/>
                  <a:lumOff val="10000"/>
                </a:schemeClr>
              </a:solidFill>
            </a:endParaRPr>
          </a:p>
          <a:p>
            <a:r>
              <a:rPr lang="en-US" sz="1400" dirty="0">
                <a:solidFill>
                  <a:schemeClr val="tx1">
                    <a:lumMod val="90000"/>
                    <a:lumOff val="10000"/>
                  </a:schemeClr>
                </a:solidFill>
              </a:rPr>
              <a:t>&lt;50% of health systems track AHP productivity.</a:t>
            </a:r>
          </a:p>
        </p:txBody>
      </p:sp>
    </p:spTree>
    <p:extLst>
      <p:ext uri="{BB962C8B-B14F-4D97-AF65-F5344CB8AC3E}">
        <p14:creationId xmlns:p14="http://schemas.microsoft.com/office/powerpoint/2010/main" val="378171017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34" y="3867194"/>
            <a:ext cx="8089901" cy="757130"/>
          </a:xfrm>
        </p:spPr>
        <p:txBody>
          <a:bodyPr/>
          <a:lstStyle/>
          <a:p>
            <a:r>
              <a:rPr lang="en-US" dirty="0" smtClean="0"/>
              <a:t>	Open Discussion &amp; Questions</a:t>
            </a:r>
            <a:endParaRPr lang="en-US" dirty="0"/>
          </a:p>
        </p:txBody>
      </p:sp>
      <p:sp>
        <p:nvSpPr>
          <p:cNvPr id="7" name="Date Placeholder 4"/>
          <p:cNvSpPr>
            <a:spLocks noGrp="1"/>
          </p:cNvSpPr>
          <p:nvPr>
            <p:ph type="dt" sz="half" idx="2"/>
          </p:nvPr>
        </p:nvSpPr>
        <p:spPr>
          <a:xfrm>
            <a:off x="5267837" y="6325360"/>
            <a:ext cx="701163" cy="16434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B3265C-F0D4-410E-8C75-9C1664655489}" type="datetime1">
              <a:rPr lang="en-US" smtClean="0"/>
              <a:t>10/23/2017</a:t>
            </a:fld>
            <a:endParaRPr lang="en-US" dirty="0"/>
          </a:p>
        </p:txBody>
      </p:sp>
      <p:sp>
        <p:nvSpPr>
          <p:cNvPr id="8" name="Footer Placeholder 5"/>
          <p:cNvSpPr>
            <a:spLocks noGrp="1"/>
          </p:cNvSpPr>
          <p:nvPr>
            <p:ph type="ftr" sz="quarter" idx="3"/>
          </p:nvPr>
        </p:nvSpPr>
        <p:spPr>
          <a:xfrm>
            <a:off x="729161" y="6343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a:t>Medical Staff Affairs | </a:t>
            </a:r>
            <a:r>
              <a:rPr lang="en-US" dirty="0" smtClean="0"/>
              <a:t>2017</a:t>
            </a:r>
            <a:endParaRPr lang="en-US" dirty="0"/>
          </a:p>
        </p:txBody>
      </p:sp>
      <p:sp>
        <p:nvSpPr>
          <p:cNvPr id="9" name="Slide Number Placeholder 6"/>
          <p:cNvSpPr>
            <a:spLocks noGrp="1"/>
          </p:cNvSpPr>
          <p:nvPr>
            <p:ph type="sldNum" sz="quarter" idx="4"/>
          </p:nvPr>
        </p:nvSpPr>
        <p:spPr>
          <a:xfrm>
            <a:off x="358009" y="6326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16</a:t>
            </a:fld>
            <a:endParaRPr lang="en-US" dirty="0"/>
          </a:p>
        </p:txBody>
      </p:sp>
    </p:spTree>
    <p:extLst>
      <p:ext uri="{BB962C8B-B14F-4D97-AF65-F5344CB8AC3E}">
        <p14:creationId xmlns:p14="http://schemas.microsoft.com/office/powerpoint/2010/main" val="348211393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198472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722" y="2838856"/>
            <a:ext cx="6595720" cy="647870"/>
          </a:xfrm>
        </p:spPr>
        <p:txBody>
          <a:bodyPr/>
          <a:lstStyle/>
          <a:p>
            <a:r>
              <a:rPr lang="en-US" dirty="0" smtClean="0"/>
              <a:t>Medical Staff Office Updates</a:t>
            </a:r>
            <a:endParaRPr lang="en-US" dirty="0"/>
          </a:p>
        </p:txBody>
      </p:sp>
      <p:sp>
        <p:nvSpPr>
          <p:cNvPr id="3" name="Text Placeholder 2"/>
          <p:cNvSpPr>
            <a:spLocks noGrp="1"/>
          </p:cNvSpPr>
          <p:nvPr>
            <p:ph type="body" idx="1"/>
          </p:nvPr>
        </p:nvSpPr>
        <p:spPr/>
        <p:txBody>
          <a:bodyPr/>
          <a:lstStyle/>
          <a:p>
            <a:endParaRPr lang="en-US" sz="1200" dirty="0"/>
          </a:p>
        </p:txBody>
      </p:sp>
      <p:sp>
        <p:nvSpPr>
          <p:cNvPr id="15" name="Date Placeholder 14"/>
          <p:cNvSpPr>
            <a:spLocks noGrp="1"/>
          </p:cNvSpPr>
          <p:nvPr>
            <p:ph type="dt" sz="half" idx="2"/>
          </p:nvPr>
        </p:nvSpPr>
        <p:spPr/>
        <p:txBody>
          <a:bodyPr/>
          <a:lstStyle/>
          <a:p>
            <a:fld id="{C3DF65B9-7679-47DF-9B10-A1B2EFDE3EB4}" type="datetime1">
              <a:rPr lang="en-US" smtClean="0"/>
              <a:pPr/>
              <a:t>10/23/2017</a:t>
            </a:fld>
            <a:endParaRPr lang="en-US" dirty="0"/>
          </a:p>
        </p:txBody>
      </p:sp>
      <p:sp>
        <p:nvSpPr>
          <p:cNvPr id="11" name="Text Placeholder 10"/>
          <p:cNvSpPr>
            <a:spLocks noGrp="1"/>
          </p:cNvSpPr>
          <p:nvPr>
            <p:ph type="body" sz="quarter" idx="10"/>
          </p:nvPr>
        </p:nvSpPr>
        <p:spPr/>
        <p:txBody>
          <a:bodyPr/>
          <a:lstStyle/>
          <a:p>
            <a:r>
              <a:rPr lang="en-US" dirty="0" smtClean="0"/>
              <a:t>James Frieberg, MBA, CPCS	</a:t>
            </a:r>
            <a:endParaRPr lang="en-US" dirty="0"/>
          </a:p>
          <a:p>
            <a:r>
              <a:rPr lang="en-US" dirty="0" smtClean="0"/>
              <a:t>Associate Director, Credentialing &amp; Privileging</a:t>
            </a:r>
            <a:endParaRPr lang="en-US" dirty="0"/>
          </a:p>
        </p:txBody>
      </p:sp>
    </p:spTree>
    <p:extLst>
      <p:ext uri="{BB962C8B-B14F-4D97-AF65-F5344CB8AC3E}">
        <p14:creationId xmlns:p14="http://schemas.microsoft.com/office/powerpoint/2010/main" val="39207608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3999" cy="575094"/>
          </a:xfrm>
          <a:solidFill>
            <a:schemeClr val="tx1"/>
          </a:solidFill>
        </p:spPr>
        <p:txBody>
          <a:bodyPr/>
          <a:lstStyle/>
          <a:p>
            <a:pPr algn="ctr"/>
            <a:r>
              <a:rPr lang="en-US" i="1" dirty="0" smtClean="0">
                <a:solidFill>
                  <a:schemeClr val="bg1"/>
                </a:solidFill>
              </a:rPr>
              <a:t>2017 Credentialing Processing</a:t>
            </a:r>
            <a:endParaRPr lang="en-US" i="1" dirty="0">
              <a:solidFill>
                <a:schemeClr val="bg1"/>
              </a:solidFill>
            </a:endParaRPr>
          </a:p>
        </p:txBody>
      </p:sp>
      <p:sp>
        <p:nvSpPr>
          <p:cNvPr id="5" name="Date Placeholder 4"/>
          <p:cNvSpPr>
            <a:spLocks noGrp="1"/>
          </p:cNvSpPr>
          <p:nvPr>
            <p:ph type="dt" sz="half" idx="2"/>
          </p:nvPr>
        </p:nvSpPr>
        <p:spPr/>
        <p:txBody>
          <a:bodyPr/>
          <a:lstStyle/>
          <a:p>
            <a:fld id="{9EB3265C-F0D4-410E-8C75-9C1664655489}" type="datetime1">
              <a:rPr lang="en-US" smtClean="0"/>
              <a:t>10/23/2017</a:t>
            </a:fld>
            <a:endParaRPr lang="en-US" dirty="0"/>
          </a:p>
        </p:txBody>
      </p:sp>
      <p:sp>
        <p:nvSpPr>
          <p:cNvPr id="6" name="Footer Placeholder 5"/>
          <p:cNvSpPr>
            <a:spLocks noGrp="1"/>
          </p:cNvSpPr>
          <p:nvPr>
            <p:ph type="ftr" sz="quarter" idx="3"/>
          </p:nvPr>
        </p:nvSpPr>
        <p:spPr/>
        <p:txBody>
          <a:bodyPr/>
          <a:lstStyle/>
          <a:p>
            <a:r>
              <a:rPr lang="en-US" dirty="0" smtClean="0"/>
              <a:t>Medical Staff Affairs | 2017</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19</a:t>
            </a:fld>
            <a:endParaRPr lang="en-US" dirty="0"/>
          </a:p>
        </p:txBody>
      </p:sp>
      <p:sp>
        <p:nvSpPr>
          <p:cNvPr id="12" name="12-Point Star 11"/>
          <p:cNvSpPr/>
          <p:nvPr/>
        </p:nvSpPr>
        <p:spPr bwMode="auto">
          <a:xfrm rot="787650">
            <a:off x="5027058" y="663725"/>
            <a:ext cx="2658066" cy="2817389"/>
          </a:xfrm>
          <a:prstGeom prst="star12">
            <a:avLst/>
          </a:prstGeom>
          <a:solidFill>
            <a:schemeClr val="accent1"/>
          </a:solidFill>
          <a:ln w="19050" algn="ctr">
            <a:noFill/>
            <a:miter lim="800000"/>
            <a:headEnd/>
            <a:tailEnd/>
          </a:ln>
        </p:spPr>
        <p:txBody>
          <a:bodyPr wrap="none" rtlCol="0" anchor="ctr"/>
          <a:lstStyle/>
          <a:p>
            <a:pPr algn="ctr">
              <a:lnSpc>
                <a:spcPct val="90000"/>
              </a:lnSpc>
            </a:pPr>
            <a:r>
              <a:rPr lang="en-US" sz="2500" b="1" dirty="0" smtClean="0">
                <a:solidFill>
                  <a:srgbClr val="FFFF00"/>
                </a:solidFill>
                <a:latin typeface="+mj-lt"/>
              </a:rPr>
              <a:t>3041 Active</a:t>
            </a:r>
          </a:p>
          <a:p>
            <a:pPr algn="ctr">
              <a:lnSpc>
                <a:spcPct val="90000"/>
              </a:lnSpc>
            </a:pPr>
            <a:r>
              <a:rPr lang="en-US" sz="2500" b="1" dirty="0" smtClean="0">
                <a:solidFill>
                  <a:srgbClr val="FFFF00"/>
                </a:solidFill>
                <a:latin typeface="+mj-lt"/>
              </a:rPr>
              <a:t>Provider</a:t>
            </a:r>
          </a:p>
          <a:p>
            <a:pPr algn="ctr">
              <a:lnSpc>
                <a:spcPct val="90000"/>
              </a:lnSpc>
            </a:pPr>
            <a:r>
              <a:rPr lang="en-US" sz="2500" b="1" dirty="0" smtClean="0">
                <a:solidFill>
                  <a:srgbClr val="FFFF00"/>
                </a:solidFill>
                <a:latin typeface="+mj-lt"/>
              </a:rPr>
              <a:t>Records</a:t>
            </a:r>
          </a:p>
        </p:txBody>
      </p:sp>
      <p:sp>
        <p:nvSpPr>
          <p:cNvPr id="9" name="12-Point Star 8"/>
          <p:cNvSpPr/>
          <p:nvPr/>
        </p:nvSpPr>
        <p:spPr bwMode="auto">
          <a:xfrm rot="20421322">
            <a:off x="747895" y="3088747"/>
            <a:ext cx="2658066" cy="2853243"/>
          </a:xfrm>
          <a:prstGeom prst="star12">
            <a:avLst/>
          </a:prstGeom>
          <a:solidFill>
            <a:schemeClr val="accent1"/>
          </a:solidFill>
          <a:ln w="19050" algn="ctr">
            <a:noFill/>
            <a:miter lim="800000"/>
            <a:headEnd/>
            <a:tailEnd/>
          </a:ln>
        </p:spPr>
        <p:txBody>
          <a:bodyPr wrap="none" rtlCol="0" anchor="ctr"/>
          <a:lstStyle/>
          <a:p>
            <a:pPr algn="ctr">
              <a:lnSpc>
                <a:spcPct val="90000"/>
              </a:lnSpc>
            </a:pPr>
            <a:r>
              <a:rPr lang="en-US" sz="2000" b="1" dirty="0" smtClean="0">
                <a:solidFill>
                  <a:srgbClr val="FFFF00"/>
                </a:solidFill>
                <a:latin typeface="+mj-lt"/>
              </a:rPr>
              <a:t>Credentialing </a:t>
            </a:r>
          </a:p>
          <a:p>
            <a:pPr algn="ctr">
              <a:lnSpc>
                <a:spcPct val="90000"/>
              </a:lnSpc>
            </a:pPr>
            <a:r>
              <a:rPr lang="en-US" sz="2000" b="1" dirty="0" smtClean="0">
                <a:solidFill>
                  <a:srgbClr val="FFFF00"/>
                </a:solidFill>
                <a:latin typeface="+mj-lt"/>
              </a:rPr>
              <a:t>for 10 different</a:t>
            </a:r>
          </a:p>
          <a:p>
            <a:pPr algn="ctr">
              <a:lnSpc>
                <a:spcPct val="90000"/>
              </a:lnSpc>
            </a:pPr>
            <a:r>
              <a:rPr lang="en-US" sz="2000" b="1" dirty="0">
                <a:solidFill>
                  <a:srgbClr val="FFFF00"/>
                </a:solidFill>
                <a:latin typeface="+mj-lt"/>
              </a:rPr>
              <a:t>p</a:t>
            </a:r>
            <a:r>
              <a:rPr lang="en-US" sz="2000" b="1" dirty="0" smtClean="0">
                <a:solidFill>
                  <a:srgbClr val="FFFF00"/>
                </a:solidFill>
                <a:latin typeface="+mj-lt"/>
              </a:rPr>
              <a:t>artnership</a:t>
            </a:r>
          </a:p>
          <a:p>
            <a:pPr algn="ctr">
              <a:lnSpc>
                <a:spcPct val="90000"/>
              </a:lnSpc>
            </a:pPr>
            <a:r>
              <a:rPr lang="en-US" sz="2000" b="1" dirty="0" smtClean="0">
                <a:solidFill>
                  <a:srgbClr val="FFFF00"/>
                </a:solidFill>
                <a:latin typeface="+mj-lt"/>
              </a:rPr>
              <a:t>agreements</a:t>
            </a:r>
          </a:p>
        </p:txBody>
      </p:sp>
      <p:sp>
        <p:nvSpPr>
          <p:cNvPr id="3" name="Up Arrow 2"/>
          <p:cNvSpPr/>
          <p:nvPr/>
        </p:nvSpPr>
        <p:spPr bwMode="auto">
          <a:xfrm rot="2091081">
            <a:off x="1462968" y="445447"/>
            <a:ext cx="950603" cy="2507226"/>
          </a:xfrm>
          <a:prstGeom prst="upArrow">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8" name="TextBox 7"/>
          <p:cNvSpPr txBox="1"/>
          <p:nvPr/>
        </p:nvSpPr>
        <p:spPr bwMode="auto">
          <a:xfrm>
            <a:off x="2556383" y="1484671"/>
            <a:ext cx="2507226" cy="923330"/>
          </a:xfrm>
          <a:prstGeom prst="rect">
            <a:avLst/>
          </a:prstGeom>
          <a:noFill/>
          <a:ln w="19050" algn="ctr">
            <a:noFill/>
            <a:miter lim="800000"/>
            <a:headEnd/>
            <a:tailEnd/>
          </a:ln>
        </p:spPr>
        <p:txBody>
          <a:bodyPr wrap="square" lIns="0" tIns="0" rIns="0" bIns="0" rtlCol="0">
            <a:spAutoFit/>
          </a:bodyPr>
          <a:lstStyle/>
          <a:p>
            <a:r>
              <a:rPr lang="en-US" sz="2000" dirty="0" smtClean="0"/>
              <a:t>Number of files that we’re actively managing continues to increase</a:t>
            </a:r>
          </a:p>
        </p:txBody>
      </p:sp>
      <p:sp>
        <p:nvSpPr>
          <p:cNvPr id="13" name="Up Arrow 12"/>
          <p:cNvSpPr/>
          <p:nvPr/>
        </p:nvSpPr>
        <p:spPr bwMode="auto">
          <a:xfrm rot="7681546">
            <a:off x="4564766" y="3820817"/>
            <a:ext cx="950603" cy="2507226"/>
          </a:xfrm>
          <a:prstGeom prst="upArrow">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4" name="TextBox 13"/>
          <p:cNvSpPr txBox="1"/>
          <p:nvPr/>
        </p:nvSpPr>
        <p:spPr bwMode="auto">
          <a:xfrm>
            <a:off x="5356860" y="4366713"/>
            <a:ext cx="2507226" cy="615553"/>
          </a:xfrm>
          <a:prstGeom prst="rect">
            <a:avLst/>
          </a:prstGeom>
          <a:noFill/>
          <a:ln w="19050" algn="ctr">
            <a:noFill/>
            <a:miter lim="800000"/>
            <a:headEnd/>
            <a:tailEnd/>
          </a:ln>
        </p:spPr>
        <p:txBody>
          <a:bodyPr wrap="square" lIns="0" tIns="0" rIns="0" bIns="0" rtlCol="0">
            <a:spAutoFit/>
          </a:bodyPr>
          <a:lstStyle/>
          <a:p>
            <a:r>
              <a:rPr lang="en-US" sz="2000" dirty="0" smtClean="0"/>
              <a:t>Overall file processing time is going down. </a:t>
            </a:r>
          </a:p>
        </p:txBody>
      </p:sp>
    </p:spTree>
    <p:extLst>
      <p:ext uri="{BB962C8B-B14F-4D97-AF65-F5344CB8AC3E}">
        <p14:creationId xmlns:p14="http://schemas.microsoft.com/office/powerpoint/2010/main" val="34870940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3" grpId="0" animBg="1"/>
      <p:bldP spid="8" grpId="0"/>
      <p:bldP spid="13"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722" y="2283320"/>
            <a:ext cx="6595720" cy="1203406"/>
          </a:xfrm>
        </p:spPr>
        <p:txBody>
          <a:bodyPr/>
          <a:lstStyle/>
          <a:p>
            <a:r>
              <a:rPr lang="en-US" dirty="0" smtClean="0"/>
              <a:t>UCSF </a:t>
            </a:r>
            <a:r>
              <a:rPr lang="en-US" dirty="0"/>
              <a:t>HEALTH ADVANCED HEALTH PRACTITIONERS</a:t>
            </a:r>
          </a:p>
        </p:txBody>
      </p:sp>
      <p:sp>
        <p:nvSpPr>
          <p:cNvPr id="3" name="Text Placeholder 2"/>
          <p:cNvSpPr>
            <a:spLocks noGrp="1"/>
          </p:cNvSpPr>
          <p:nvPr>
            <p:ph type="body" idx="1"/>
          </p:nvPr>
        </p:nvSpPr>
        <p:spPr/>
        <p:txBody>
          <a:bodyPr/>
          <a:lstStyle/>
          <a:p>
            <a:r>
              <a:rPr lang="en-US" sz="1200" dirty="0"/>
              <a:t>Nurse Practitioners, Physician Assistants, Certified Nurse Midwives, Certified Nurse Anesthetists</a:t>
            </a:r>
          </a:p>
        </p:txBody>
      </p:sp>
      <p:sp>
        <p:nvSpPr>
          <p:cNvPr id="15" name="Date Placeholder 14"/>
          <p:cNvSpPr>
            <a:spLocks noGrp="1"/>
          </p:cNvSpPr>
          <p:nvPr>
            <p:ph type="dt" sz="half" idx="2"/>
          </p:nvPr>
        </p:nvSpPr>
        <p:spPr/>
        <p:txBody>
          <a:bodyPr/>
          <a:lstStyle/>
          <a:p>
            <a:fld id="{C3DF65B9-7679-47DF-9B10-A1B2EFDE3EB4}" type="datetime1">
              <a:rPr lang="en-US" smtClean="0"/>
              <a:pPr/>
              <a:t>10/23/2017</a:t>
            </a:fld>
            <a:endParaRPr lang="en-US" dirty="0"/>
          </a:p>
        </p:txBody>
      </p:sp>
      <p:sp>
        <p:nvSpPr>
          <p:cNvPr id="11" name="Text Placeholder 10"/>
          <p:cNvSpPr>
            <a:spLocks noGrp="1"/>
          </p:cNvSpPr>
          <p:nvPr>
            <p:ph type="body" sz="quarter" idx="10"/>
          </p:nvPr>
        </p:nvSpPr>
        <p:spPr/>
        <p:txBody>
          <a:bodyPr/>
          <a:lstStyle/>
          <a:p>
            <a:r>
              <a:rPr lang="en-US" dirty="0"/>
              <a:t>Mitchel Erickson, NP</a:t>
            </a:r>
          </a:p>
          <a:p>
            <a:r>
              <a:rPr lang="en-US" dirty="0"/>
              <a:t>Director of Advanced Practice for UCSF Health</a:t>
            </a:r>
          </a:p>
        </p:txBody>
      </p:sp>
    </p:spTree>
    <p:extLst>
      <p:ext uri="{BB962C8B-B14F-4D97-AF65-F5344CB8AC3E}">
        <p14:creationId xmlns:p14="http://schemas.microsoft.com/office/powerpoint/2010/main" val="281590045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b="1" dirty="0" smtClean="0"/>
              <a:t>Data Integrity Checks </a:t>
            </a:r>
            <a:endParaRPr lang="en-US" b="1" dirty="0"/>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4013" y="2762198"/>
            <a:ext cx="2438400" cy="2438400"/>
          </a:xfrm>
        </p:spPr>
      </p:pic>
      <p:sp>
        <p:nvSpPr>
          <p:cNvPr id="4" name="Text Placeholder 3"/>
          <p:cNvSpPr>
            <a:spLocks noGrp="1"/>
          </p:cNvSpPr>
          <p:nvPr>
            <p:ph type="body" idx="10"/>
          </p:nvPr>
        </p:nvSpPr>
        <p:spPr>
          <a:xfrm>
            <a:off x="638226" y="904918"/>
            <a:ext cx="8087171" cy="313932"/>
          </a:xfrm>
        </p:spPr>
        <p:txBody>
          <a:bodyPr/>
          <a:lstStyle/>
          <a:p>
            <a:r>
              <a:rPr lang="en-US" dirty="0" smtClean="0"/>
              <a:t>Monthly ‘Look-back’ Inquiry to examine data for new and reappointments</a:t>
            </a:r>
            <a:endParaRPr lang="en-US" dirty="0"/>
          </a:p>
        </p:txBody>
      </p:sp>
      <p:sp>
        <p:nvSpPr>
          <p:cNvPr id="5" name="Date Placeholder 4"/>
          <p:cNvSpPr>
            <a:spLocks noGrp="1"/>
          </p:cNvSpPr>
          <p:nvPr>
            <p:ph type="dt" sz="half" idx="2"/>
          </p:nvPr>
        </p:nvSpPr>
        <p:spPr/>
        <p:txBody>
          <a:bodyPr/>
          <a:lstStyle/>
          <a:p>
            <a:fld id="{9EB3265C-F0D4-410E-8C75-9C1664655489}" type="datetime1">
              <a:rPr lang="en-US" smtClean="0"/>
              <a:t>10/23/2017</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20</a:t>
            </a:fld>
            <a:endParaRPr lang="en-US" dirty="0"/>
          </a:p>
        </p:txBody>
      </p:sp>
      <p:pic>
        <p:nvPicPr>
          <p:cNvPr id="13" name="Content Placeholder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0723" y="1980534"/>
            <a:ext cx="2438400" cy="2438400"/>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58490" flipH="1">
            <a:off x="3562740" y="1625715"/>
            <a:ext cx="1839760" cy="183976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964" y="2839878"/>
            <a:ext cx="360380" cy="375554"/>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964" y="3120544"/>
            <a:ext cx="360380" cy="375554"/>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286" y="3435428"/>
            <a:ext cx="360380" cy="375554"/>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964" y="3716094"/>
            <a:ext cx="360380" cy="375554"/>
          </a:xfrm>
          <a:prstGeom prst="rect">
            <a:avLst/>
          </a:prstGeom>
        </p:spPr>
      </p:pic>
      <p:sp>
        <p:nvSpPr>
          <p:cNvPr id="14" name="Text Placeholder 3"/>
          <p:cNvSpPr txBox="1">
            <a:spLocks/>
          </p:cNvSpPr>
          <p:nvPr/>
        </p:nvSpPr>
        <p:spPr>
          <a:xfrm>
            <a:off x="869284" y="4481964"/>
            <a:ext cx="4708781" cy="1265614"/>
          </a:xfrm>
          <a:prstGeom prst="rect">
            <a:avLst/>
          </a:prstGeom>
        </p:spPr>
        <p:txBody>
          <a:bodyPr vert="horz" wrap="square" lIns="91440" tIns="45720" rIns="91440" bIns="45720" rtlCol="0" anchor="t">
            <a:noAutofit/>
          </a:bodyPr>
          <a:lstStyle>
            <a:lvl1pPr marL="0" indent="0" algn="l" defTabSz="914400" rtl="0" eaLnBrk="1" latinLnBrk="0" hangingPunct="1">
              <a:lnSpc>
                <a:spcPct val="90000"/>
              </a:lnSpc>
              <a:spcBef>
                <a:spcPts val="1400"/>
              </a:spcBef>
              <a:buClr>
                <a:schemeClr val="accent1"/>
              </a:buClr>
              <a:buFont typeface="Wingdings" panose="05000000000000000000" pitchFamily="2" charset="2"/>
              <a:buNone/>
              <a:defRPr lang="en-US" sz="2100" b="0" kern="1200">
                <a:solidFill>
                  <a:schemeClr val="tx1"/>
                </a:solidFill>
                <a:latin typeface="+mj-lt"/>
                <a:ea typeface="+mn-ea"/>
                <a:cs typeface="+mn-cs"/>
              </a:defRPr>
            </a:lvl1pPr>
            <a:lvl2pPr marL="457200" indent="0" algn="l" defTabSz="914400" rtl="0" eaLnBrk="1" latinLnBrk="0" hangingPunct="1">
              <a:lnSpc>
                <a:spcPct val="90000"/>
              </a:lnSpc>
              <a:spcBef>
                <a:spcPts val="1400"/>
              </a:spcBef>
              <a:buClr>
                <a:schemeClr val="accent1"/>
              </a:buClr>
              <a:buFont typeface="Arial" panose="020B0604020202020204" pitchFamily="34" charset="0"/>
              <a:buNone/>
              <a:defRPr lang="en-US" sz="1800" b="0" kern="1200">
                <a:solidFill>
                  <a:schemeClr val="tx1">
                    <a:tint val="75000"/>
                  </a:schemeClr>
                </a:solidFill>
                <a:latin typeface="+mj-lt"/>
                <a:ea typeface="+mn-ea"/>
                <a:cs typeface="+mn-cs"/>
              </a:defRPr>
            </a:lvl2pPr>
            <a:lvl3pPr marL="914400" indent="0" algn="l" defTabSz="914400" rtl="0" eaLnBrk="1" latinLnBrk="0" hangingPunct="1">
              <a:lnSpc>
                <a:spcPct val="90000"/>
              </a:lnSpc>
              <a:spcBef>
                <a:spcPts val="1400"/>
              </a:spcBef>
              <a:buClr>
                <a:schemeClr val="accent1"/>
              </a:buClr>
              <a:buFont typeface="Arial" panose="020B0604020202020204" pitchFamily="34" charset="0"/>
              <a:buNone/>
              <a:defRPr lang="en-US" sz="1600" b="0" kern="1200">
                <a:solidFill>
                  <a:schemeClr val="tx1">
                    <a:tint val="75000"/>
                  </a:schemeClr>
                </a:solidFill>
                <a:latin typeface="+mj-lt"/>
                <a:ea typeface="+mn-ea"/>
                <a:cs typeface="+mn-cs"/>
              </a:defRPr>
            </a:lvl3pPr>
            <a:lvl4pPr marL="1371600" indent="0" algn="l" defTabSz="914400" rtl="0" eaLnBrk="1" latinLnBrk="0" hangingPunct="1">
              <a:lnSpc>
                <a:spcPct val="90000"/>
              </a:lnSpc>
              <a:spcBef>
                <a:spcPts val="1400"/>
              </a:spcBef>
              <a:buClr>
                <a:schemeClr val="accent1"/>
              </a:buClr>
              <a:buFont typeface="Wingdings" panose="05000000000000000000" pitchFamily="2" charset="2"/>
              <a:buNone/>
              <a:defRPr lang="en-US" sz="1400" b="0" kern="1200">
                <a:solidFill>
                  <a:schemeClr val="tx1">
                    <a:tint val="75000"/>
                  </a:schemeClr>
                </a:solidFill>
                <a:latin typeface="+mj-lt"/>
                <a:ea typeface="+mn-ea"/>
                <a:cs typeface="+mn-cs"/>
              </a:defRPr>
            </a:lvl4pPr>
            <a:lvl5pPr marL="1828800" indent="0" algn="l" defTabSz="914400" rtl="0" eaLnBrk="1" latinLnBrk="0" hangingPunct="1">
              <a:lnSpc>
                <a:spcPct val="90000"/>
              </a:lnSpc>
              <a:spcBef>
                <a:spcPts val="1400"/>
              </a:spcBef>
              <a:buClr>
                <a:schemeClr val="accent1"/>
              </a:buClr>
              <a:buFont typeface="Arial" panose="020B0604020202020204" pitchFamily="34" charset="0"/>
              <a:buNone/>
              <a:defRPr lang="en-US" sz="1400" b="0" kern="1200">
                <a:solidFill>
                  <a:schemeClr val="tx1">
                    <a:tint val="75000"/>
                  </a:schemeClr>
                </a:solidFill>
                <a:latin typeface="+mj-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dirty="0" smtClean="0"/>
              <a:t>Implemented additional means to ensure that we have the right data</a:t>
            </a:r>
            <a:endParaRPr lang="en-US" dirty="0"/>
          </a:p>
        </p:txBody>
      </p:sp>
      <p:sp>
        <p:nvSpPr>
          <p:cNvPr id="15" name="Text Placeholder 3"/>
          <p:cNvSpPr txBox="1">
            <a:spLocks/>
          </p:cNvSpPr>
          <p:nvPr/>
        </p:nvSpPr>
        <p:spPr>
          <a:xfrm>
            <a:off x="1230723" y="5059746"/>
            <a:ext cx="6871058" cy="1265614"/>
          </a:xfrm>
          <a:prstGeom prst="rect">
            <a:avLst/>
          </a:prstGeom>
        </p:spPr>
        <p:txBody>
          <a:bodyPr vert="horz" wrap="square" lIns="91440" tIns="45720" rIns="91440" bIns="45720" rtlCol="0" anchor="t">
            <a:noAutofit/>
          </a:bodyPr>
          <a:lstStyle>
            <a:lvl1pPr marL="0" indent="0" algn="l" defTabSz="914400" rtl="0" eaLnBrk="1" latinLnBrk="0" hangingPunct="1">
              <a:lnSpc>
                <a:spcPct val="90000"/>
              </a:lnSpc>
              <a:spcBef>
                <a:spcPts val="1400"/>
              </a:spcBef>
              <a:buClr>
                <a:schemeClr val="accent1"/>
              </a:buClr>
              <a:buFont typeface="Wingdings" panose="05000000000000000000" pitchFamily="2" charset="2"/>
              <a:buNone/>
              <a:defRPr lang="en-US" sz="2100" b="0" kern="1200">
                <a:solidFill>
                  <a:schemeClr val="tx1"/>
                </a:solidFill>
                <a:latin typeface="+mj-lt"/>
                <a:ea typeface="+mn-ea"/>
                <a:cs typeface="+mn-cs"/>
              </a:defRPr>
            </a:lvl1pPr>
            <a:lvl2pPr marL="457200" indent="0" algn="l" defTabSz="914400" rtl="0" eaLnBrk="1" latinLnBrk="0" hangingPunct="1">
              <a:lnSpc>
                <a:spcPct val="90000"/>
              </a:lnSpc>
              <a:spcBef>
                <a:spcPts val="1400"/>
              </a:spcBef>
              <a:buClr>
                <a:schemeClr val="accent1"/>
              </a:buClr>
              <a:buFont typeface="Arial" panose="020B0604020202020204" pitchFamily="34" charset="0"/>
              <a:buNone/>
              <a:defRPr lang="en-US" sz="1800" b="0" kern="1200">
                <a:solidFill>
                  <a:schemeClr val="tx1">
                    <a:tint val="75000"/>
                  </a:schemeClr>
                </a:solidFill>
                <a:latin typeface="+mj-lt"/>
                <a:ea typeface="+mn-ea"/>
                <a:cs typeface="+mn-cs"/>
              </a:defRPr>
            </a:lvl2pPr>
            <a:lvl3pPr marL="914400" indent="0" algn="l" defTabSz="914400" rtl="0" eaLnBrk="1" latinLnBrk="0" hangingPunct="1">
              <a:lnSpc>
                <a:spcPct val="90000"/>
              </a:lnSpc>
              <a:spcBef>
                <a:spcPts val="1400"/>
              </a:spcBef>
              <a:buClr>
                <a:schemeClr val="accent1"/>
              </a:buClr>
              <a:buFont typeface="Arial" panose="020B0604020202020204" pitchFamily="34" charset="0"/>
              <a:buNone/>
              <a:defRPr lang="en-US" sz="1600" b="0" kern="1200">
                <a:solidFill>
                  <a:schemeClr val="tx1">
                    <a:tint val="75000"/>
                  </a:schemeClr>
                </a:solidFill>
                <a:latin typeface="+mj-lt"/>
                <a:ea typeface="+mn-ea"/>
                <a:cs typeface="+mn-cs"/>
              </a:defRPr>
            </a:lvl3pPr>
            <a:lvl4pPr marL="1371600" indent="0" algn="l" defTabSz="914400" rtl="0" eaLnBrk="1" latinLnBrk="0" hangingPunct="1">
              <a:lnSpc>
                <a:spcPct val="90000"/>
              </a:lnSpc>
              <a:spcBef>
                <a:spcPts val="1400"/>
              </a:spcBef>
              <a:buClr>
                <a:schemeClr val="accent1"/>
              </a:buClr>
              <a:buFont typeface="Wingdings" panose="05000000000000000000" pitchFamily="2" charset="2"/>
              <a:buNone/>
              <a:defRPr lang="en-US" sz="1400" b="0" kern="1200">
                <a:solidFill>
                  <a:schemeClr val="tx1">
                    <a:tint val="75000"/>
                  </a:schemeClr>
                </a:solidFill>
                <a:latin typeface="+mj-lt"/>
                <a:ea typeface="+mn-ea"/>
                <a:cs typeface="+mn-cs"/>
              </a:defRPr>
            </a:lvl4pPr>
            <a:lvl5pPr marL="1828800" indent="0" algn="l" defTabSz="914400" rtl="0" eaLnBrk="1" latinLnBrk="0" hangingPunct="1">
              <a:lnSpc>
                <a:spcPct val="90000"/>
              </a:lnSpc>
              <a:spcBef>
                <a:spcPts val="1400"/>
              </a:spcBef>
              <a:buClr>
                <a:schemeClr val="accent1"/>
              </a:buClr>
              <a:buFont typeface="Arial" panose="020B0604020202020204" pitchFamily="34" charset="0"/>
              <a:buNone/>
              <a:defRPr lang="en-US" sz="1400" b="0" kern="1200">
                <a:solidFill>
                  <a:schemeClr val="tx1">
                    <a:tint val="75000"/>
                  </a:schemeClr>
                </a:solidFill>
                <a:latin typeface="+mj-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dirty="0" smtClean="0"/>
              <a:t>into our system for your providers upfront. This effective eliminates the potential for confusion or downstream errors moving forward</a:t>
            </a:r>
            <a:endParaRPr lang="en-US" dirty="0"/>
          </a:p>
        </p:txBody>
      </p:sp>
    </p:spTree>
    <p:extLst>
      <p:ext uri="{BB962C8B-B14F-4D97-AF65-F5344CB8AC3E}">
        <p14:creationId xmlns:p14="http://schemas.microsoft.com/office/powerpoint/2010/main" val="3242472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9EB3265C-F0D4-410E-8C75-9C1664655489}" type="datetime1">
              <a:rPr lang="en-US" smtClean="0"/>
              <a:t>10/23/2017</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21</a:t>
            </a:fld>
            <a:endParaRPr lang="en-US" dirty="0"/>
          </a:p>
        </p:txBody>
      </p:sp>
      <p:pic>
        <p:nvPicPr>
          <p:cNvPr id="8" name="Picture 7"/>
          <p:cNvPicPr>
            <a:picLocks noChangeAspect="1"/>
          </p:cNvPicPr>
          <p:nvPr/>
        </p:nvPicPr>
        <p:blipFill>
          <a:blip r:embed="rId3"/>
          <a:stretch>
            <a:fillRect/>
          </a:stretch>
        </p:blipFill>
        <p:spPr>
          <a:xfrm>
            <a:off x="481012" y="533400"/>
            <a:ext cx="8181975" cy="5791200"/>
          </a:xfrm>
          <a:prstGeom prst="rect">
            <a:avLst/>
          </a:prstGeom>
        </p:spPr>
      </p:pic>
      <p:pic>
        <p:nvPicPr>
          <p:cNvPr id="10" name="Picture 9"/>
          <p:cNvPicPr>
            <a:picLocks noChangeAspect="1"/>
          </p:cNvPicPr>
          <p:nvPr/>
        </p:nvPicPr>
        <p:blipFill>
          <a:blip r:embed="rId4"/>
          <a:stretch>
            <a:fillRect/>
          </a:stretch>
        </p:blipFill>
        <p:spPr>
          <a:xfrm>
            <a:off x="481012" y="2244188"/>
            <a:ext cx="5577438" cy="5000673"/>
          </a:xfrm>
          <a:prstGeom prst="rect">
            <a:avLst/>
          </a:prstGeom>
        </p:spPr>
      </p:pic>
      <p:pic>
        <p:nvPicPr>
          <p:cNvPr id="11" name="Picture 10"/>
          <p:cNvPicPr>
            <a:picLocks noChangeAspect="1"/>
          </p:cNvPicPr>
          <p:nvPr/>
        </p:nvPicPr>
        <p:blipFill>
          <a:blip r:embed="rId5"/>
          <a:stretch>
            <a:fillRect/>
          </a:stretch>
        </p:blipFill>
        <p:spPr>
          <a:xfrm>
            <a:off x="6080544" y="2244189"/>
            <a:ext cx="5107831" cy="5260684"/>
          </a:xfrm>
          <a:prstGeom prst="rect">
            <a:avLst/>
          </a:prstGeom>
        </p:spPr>
      </p:pic>
    </p:spTree>
    <p:extLst>
      <p:ext uri="{BB962C8B-B14F-4D97-AF65-F5344CB8AC3E}">
        <p14:creationId xmlns:p14="http://schemas.microsoft.com/office/powerpoint/2010/main" val="176688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b="1" dirty="0" smtClean="0"/>
              <a:t>Responsibilities and Tips/Tricks</a:t>
            </a:r>
            <a:endParaRPr lang="en-US" b="1" dirty="0"/>
          </a:p>
        </p:txBody>
      </p:sp>
      <p:sp>
        <p:nvSpPr>
          <p:cNvPr id="4" name="Text Placeholder 3"/>
          <p:cNvSpPr>
            <a:spLocks noGrp="1"/>
          </p:cNvSpPr>
          <p:nvPr>
            <p:ph type="body" idx="10"/>
          </p:nvPr>
        </p:nvSpPr>
        <p:spPr>
          <a:xfrm>
            <a:off x="638226" y="904918"/>
            <a:ext cx="8087171" cy="313932"/>
          </a:xfrm>
        </p:spPr>
        <p:txBody>
          <a:bodyPr/>
          <a:lstStyle/>
          <a:p>
            <a:endParaRPr lang="en-US" dirty="0"/>
          </a:p>
        </p:txBody>
      </p:sp>
      <p:sp>
        <p:nvSpPr>
          <p:cNvPr id="5" name="Date Placeholder 4"/>
          <p:cNvSpPr>
            <a:spLocks noGrp="1"/>
          </p:cNvSpPr>
          <p:nvPr>
            <p:ph type="dt" sz="half" idx="2"/>
          </p:nvPr>
        </p:nvSpPr>
        <p:spPr/>
        <p:txBody>
          <a:bodyPr/>
          <a:lstStyle/>
          <a:p>
            <a:fld id="{9EB3265C-F0D4-410E-8C75-9C1664655489}" type="datetime1">
              <a:rPr lang="en-US" smtClean="0"/>
              <a:t>10/23/2017</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22</a:t>
            </a:fld>
            <a:endParaRPr lang="en-US" dirty="0"/>
          </a:p>
        </p:txBody>
      </p:sp>
      <p:sp>
        <p:nvSpPr>
          <p:cNvPr id="10" name="Content Placeholder 9"/>
          <p:cNvSpPr>
            <a:spLocks noGrp="1"/>
          </p:cNvSpPr>
          <p:nvPr>
            <p:ph idx="1"/>
          </p:nvPr>
        </p:nvSpPr>
        <p:spPr/>
        <p:txBody>
          <a:bodyPr/>
          <a:lstStyle/>
          <a:p>
            <a:endParaRPr lang="en-US"/>
          </a:p>
        </p:txBody>
      </p:sp>
      <p:pic>
        <p:nvPicPr>
          <p:cNvPr id="11" name="Picture 10"/>
          <p:cNvPicPr>
            <a:picLocks noChangeAspect="1"/>
          </p:cNvPicPr>
          <p:nvPr/>
        </p:nvPicPr>
        <p:blipFill>
          <a:blip r:embed="rId2"/>
          <a:stretch>
            <a:fillRect/>
          </a:stretch>
        </p:blipFill>
        <p:spPr>
          <a:xfrm>
            <a:off x="95250" y="1724025"/>
            <a:ext cx="8953500" cy="3409950"/>
          </a:xfrm>
          <a:prstGeom prst="rect">
            <a:avLst/>
          </a:prstGeom>
        </p:spPr>
      </p:pic>
    </p:spTree>
    <p:extLst>
      <p:ext uri="{BB962C8B-B14F-4D97-AF65-F5344CB8AC3E}">
        <p14:creationId xmlns:p14="http://schemas.microsoft.com/office/powerpoint/2010/main" val="388586565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b="1" dirty="0" smtClean="0"/>
              <a:t>Responsibilities and Tips/Tricks</a:t>
            </a:r>
            <a:endParaRPr lang="en-US" b="1" dirty="0"/>
          </a:p>
        </p:txBody>
      </p:sp>
      <p:sp>
        <p:nvSpPr>
          <p:cNvPr id="4" name="Text Placeholder 3"/>
          <p:cNvSpPr>
            <a:spLocks noGrp="1"/>
          </p:cNvSpPr>
          <p:nvPr>
            <p:ph type="body" idx="10"/>
          </p:nvPr>
        </p:nvSpPr>
        <p:spPr>
          <a:xfrm>
            <a:off x="638226" y="904918"/>
            <a:ext cx="8087171" cy="313932"/>
          </a:xfrm>
        </p:spPr>
        <p:txBody>
          <a:bodyPr/>
          <a:lstStyle/>
          <a:p>
            <a:endParaRPr lang="en-US" dirty="0"/>
          </a:p>
        </p:txBody>
      </p:sp>
      <p:sp>
        <p:nvSpPr>
          <p:cNvPr id="5" name="Date Placeholder 4"/>
          <p:cNvSpPr>
            <a:spLocks noGrp="1"/>
          </p:cNvSpPr>
          <p:nvPr>
            <p:ph type="dt" sz="half" idx="2"/>
          </p:nvPr>
        </p:nvSpPr>
        <p:spPr/>
        <p:txBody>
          <a:bodyPr/>
          <a:lstStyle/>
          <a:p>
            <a:fld id="{9EB3265C-F0D4-410E-8C75-9C1664655489}" type="datetime1">
              <a:rPr lang="en-US" smtClean="0"/>
              <a:t>10/23/2017</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23</a:t>
            </a:fld>
            <a:endParaRPr lang="en-US" dirty="0"/>
          </a:p>
        </p:txBody>
      </p:sp>
      <p:sp>
        <p:nvSpPr>
          <p:cNvPr id="3" name="Content Placeholder 2"/>
          <p:cNvSpPr>
            <a:spLocks noGrp="1"/>
          </p:cNvSpPr>
          <p:nvPr>
            <p:ph idx="1"/>
          </p:nvPr>
        </p:nvSpPr>
        <p:spPr/>
        <p:txBody>
          <a:bodyPr/>
          <a:lstStyle/>
          <a:p>
            <a:endParaRPr lang="en-US"/>
          </a:p>
        </p:txBody>
      </p:sp>
      <p:pic>
        <p:nvPicPr>
          <p:cNvPr id="10" name="Picture 9"/>
          <p:cNvPicPr>
            <a:picLocks noChangeAspect="1"/>
          </p:cNvPicPr>
          <p:nvPr/>
        </p:nvPicPr>
        <p:blipFill>
          <a:blip r:embed="rId2"/>
          <a:stretch>
            <a:fillRect/>
          </a:stretch>
        </p:blipFill>
        <p:spPr>
          <a:xfrm>
            <a:off x="133350" y="1185862"/>
            <a:ext cx="8877300" cy="4486275"/>
          </a:xfrm>
          <a:prstGeom prst="rect">
            <a:avLst/>
          </a:prstGeom>
        </p:spPr>
      </p:pic>
    </p:spTree>
    <p:extLst>
      <p:ext uri="{BB962C8B-B14F-4D97-AF65-F5344CB8AC3E}">
        <p14:creationId xmlns:p14="http://schemas.microsoft.com/office/powerpoint/2010/main" val="102443538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b="1" dirty="0" smtClean="0"/>
              <a:t>Responsibilities and Tips/Tricks</a:t>
            </a:r>
            <a:endParaRPr lang="en-US" b="1" dirty="0"/>
          </a:p>
        </p:txBody>
      </p:sp>
      <p:sp>
        <p:nvSpPr>
          <p:cNvPr id="4" name="Text Placeholder 3"/>
          <p:cNvSpPr>
            <a:spLocks noGrp="1"/>
          </p:cNvSpPr>
          <p:nvPr>
            <p:ph type="body" idx="10"/>
          </p:nvPr>
        </p:nvSpPr>
        <p:spPr>
          <a:xfrm>
            <a:off x="638226" y="904918"/>
            <a:ext cx="8087171" cy="313932"/>
          </a:xfrm>
        </p:spPr>
        <p:txBody>
          <a:bodyPr/>
          <a:lstStyle/>
          <a:p>
            <a:endParaRPr lang="en-US" dirty="0"/>
          </a:p>
        </p:txBody>
      </p:sp>
      <p:sp>
        <p:nvSpPr>
          <p:cNvPr id="5" name="Date Placeholder 4"/>
          <p:cNvSpPr>
            <a:spLocks noGrp="1"/>
          </p:cNvSpPr>
          <p:nvPr>
            <p:ph type="dt" sz="half" idx="2"/>
          </p:nvPr>
        </p:nvSpPr>
        <p:spPr/>
        <p:txBody>
          <a:bodyPr/>
          <a:lstStyle/>
          <a:p>
            <a:fld id="{9EB3265C-F0D4-410E-8C75-9C1664655489}" type="datetime1">
              <a:rPr lang="en-US" smtClean="0"/>
              <a:t>10/23/2017</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24</a:t>
            </a:fld>
            <a:endParaRPr lang="en-US" dirty="0"/>
          </a:p>
        </p:txBody>
      </p:sp>
      <p:sp>
        <p:nvSpPr>
          <p:cNvPr id="3" name="Content Placeholder 2"/>
          <p:cNvSpPr>
            <a:spLocks noGrp="1"/>
          </p:cNvSpPr>
          <p:nvPr>
            <p:ph idx="1"/>
          </p:nvPr>
        </p:nvSpPr>
        <p:spPr/>
        <p:txBody>
          <a:bodyPr/>
          <a:lstStyle/>
          <a:p>
            <a:endParaRPr lang="en-US" dirty="0"/>
          </a:p>
        </p:txBody>
      </p:sp>
      <p:pic>
        <p:nvPicPr>
          <p:cNvPr id="8" name="Picture 7"/>
          <p:cNvPicPr>
            <a:picLocks noChangeAspect="1"/>
          </p:cNvPicPr>
          <p:nvPr/>
        </p:nvPicPr>
        <p:blipFill>
          <a:blip r:embed="rId2"/>
          <a:stretch>
            <a:fillRect/>
          </a:stretch>
        </p:blipFill>
        <p:spPr>
          <a:xfrm>
            <a:off x="204787" y="2362200"/>
            <a:ext cx="8734425" cy="2133600"/>
          </a:xfrm>
          <a:prstGeom prst="rect">
            <a:avLst/>
          </a:prstGeom>
        </p:spPr>
      </p:pic>
    </p:spTree>
    <p:extLst>
      <p:ext uri="{BB962C8B-B14F-4D97-AF65-F5344CB8AC3E}">
        <p14:creationId xmlns:p14="http://schemas.microsoft.com/office/powerpoint/2010/main" val="320944341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b="1" dirty="0" smtClean="0"/>
              <a:t>Responsibilities and Tips/Tricks</a:t>
            </a:r>
            <a:endParaRPr lang="en-US" b="1" dirty="0"/>
          </a:p>
        </p:txBody>
      </p:sp>
      <p:sp>
        <p:nvSpPr>
          <p:cNvPr id="4" name="Text Placeholder 3"/>
          <p:cNvSpPr>
            <a:spLocks noGrp="1"/>
          </p:cNvSpPr>
          <p:nvPr>
            <p:ph type="body" idx="10"/>
          </p:nvPr>
        </p:nvSpPr>
        <p:spPr>
          <a:xfrm>
            <a:off x="638226" y="904918"/>
            <a:ext cx="8087171" cy="313932"/>
          </a:xfrm>
        </p:spPr>
        <p:txBody>
          <a:bodyPr/>
          <a:lstStyle/>
          <a:p>
            <a:endParaRPr lang="en-US" dirty="0"/>
          </a:p>
        </p:txBody>
      </p:sp>
      <p:sp>
        <p:nvSpPr>
          <p:cNvPr id="5" name="Date Placeholder 4"/>
          <p:cNvSpPr>
            <a:spLocks noGrp="1"/>
          </p:cNvSpPr>
          <p:nvPr>
            <p:ph type="dt" sz="half" idx="2"/>
          </p:nvPr>
        </p:nvSpPr>
        <p:spPr/>
        <p:txBody>
          <a:bodyPr/>
          <a:lstStyle/>
          <a:p>
            <a:fld id="{9EB3265C-F0D4-410E-8C75-9C1664655489}" type="datetime1">
              <a:rPr lang="en-US" smtClean="0"/>
              <a:t>10/23/2017</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25</a:t>
            </a:fld>
            <a:endParaRPr lang="en-US" dirty="0"/>
          </a:p>
        </p:txBody>
      </p:sp>
      <p:sp>
        <p:nvSpPr>
          <p:cNvPr id="3" name="Content Placeholder 2"/>
          <p:cNvSpPr>
            <a:spLocks noGrp="1"/>
          </p:cNvSpPr>
          <p:nvPr>
            <p:ph idx="1"/>
          </p:nvPr>
        </p:nvSpPr>
        <p:spPr/>
        <p:txBody>
          <a:bodyPr/>
          <a:lstStyle/>
          <a:p>
            <a:endParaRPr lang="en-US" dirty="0"/>
          </a:p>
        </p:txBody>
      </p:sp>
      <p:pic>
        <p:nvPicPr>
          <p:cNvPr id="9" name="Picture 8"/>
          <p:cNvPicPr>
            <a:picLocks noChangeAspect="1"/>
          </p:cNvPicPr>
          <p:nvPr/>
        </p:nvPicPr>
        <p:blipFill>
          <a:blip r:embed="rId2"/>
          <a:stretch>
            <a:fillRect/>
          </a:stretch>
        </p:blipFill>
        <p:spPr>
          <a:xfrm>
            <a:off x="-211640" y="1017005"/>
            <a:ext cx="10503415" cy="3067664"/>
          </a:xfrm>
          <a:prstGeom prst="rect">
            <a:avLst/>
          </a:prstGeom>
        </p:spPr>
      </p:pic>
    </p:spTree>
    <p:extLst>
      <p:ext uri="{BB962C8B-B14F-4D97-AF65-F5344CB8AC3E}">
        <p14:creationId xmlns:p14="http://schemas.microsoft.com/office/powerpoint/2010/main" val="27198173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Preview of what’s ahead…</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6058" y="911430"/>
            <a:ext cx="7187611" cy="4791741"/>
          </a:xfrm>
        </p:spPr>
      </p:pic>
      <p:sp>
        <p:nvSpPr>
          <p:cNvPr id="4" name="Text Placeholder 3"/>
          <p:cNvSpPr>
            <a:spLocks noGrp="1"/>
          </p:cNvSpPr>
          <p:nvPr>
            <p:ph type="body" idx="10"/>
          </p:nvPr>
        </p:nvSpPr>
        <p:spPr>
          <a:xfrm>
            <a:off x="653732" y="1172592"/>
            <a:ext cx="8087171" cy="313932"/>
          </a:xfrm>
        </p:spPr>
        <p:txBody>
          <a:bodyPr/>
          <a:lstStyle/>
          <a:p>
            <a:r>
              <a:rPr lang="en-US" i="1" dirty="0" smtClean="0"/>
              <a:t>Use of Cisco Jabber</a:t>
            </a:r>
            <a:endParaRPr lang="en-US" i="1" dirty="0"/>
          </a:p>
        </p:txBody>
      </p:sp>
      <p:sp>
        <p:nvSpPr>
          <p:cNvPr id="5" name="Date Placeholder 4"/>
          <p:cNvSpPr>
            <a:spLocks noGrp="1"/>
          </p:cNvSpPr>
          <p:nvPr>
            <p:ph type="dt" sz="half" idx="2"/>
          </p:nvPr>
        </p:nvSpPr>
        <p:spPr/>
        <p:txBody>
          <a:bodyPr/>
          <a:lstStyle/>
          <a:p>
            <a:fld id="{9EB3265C-F0D4-410E-8C75-9C1664655489}" type="datetime1">
              <a:rPr lang="en-US" smtClean="0"/>
              <a:t>10/23/2017</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26</a:t>
            </a:fld>
            <a:endParaRPr lang="en-US" dirty="0"/>
          </a:p>
        </p:txBody>
      </p:sp>
      <p:pic>
        <p:nvPicPr>
          <p:cNvPr id="9" name="Picture 8"/>
          <p:cNvPicPr>
            <a:picLocks noChangeAspect="1"/>
          </p:cNvPicPr>
          <p:nvPr/>
        </p:nvPicPr>
        <p:blipFill>
          <a:blip r:embed="rId4"/>
          <a:stretch>
            <a:fillRect/>
          </a:stretch>
        </p:blipFill>
        <p:spPr>
          <a:xfrm>
            <a:off x="10038339" y="1278230"/>
            <a:ext cx="4067175" cy="6829425"/>
          </a:xfrm>
          <a:prstGeom prst="rect">
            <a:avLst/>
          </a:prstGeom>
        </p:spPr>
      </p:pic>
      <p:sp>
        <p:nvSpPr>
          <p:cNvPr id="10" name="Text Placeholder 3"/>
          <p:cNvSpPr txBox="1">
            <a:spLocks/>
          </p:cNvSpPr>
          <p:nvPr/>
        </p:nvSpPr>
        <p:spPr>
          <a:xfrm>
            <a:off x="720304" y="5501312"/>
            <a:ext cx="8087171" cy="313932"/>
          </a:xfrm>
          <a:prstGeom prst="rect">
            <a:avLst/>
          </a:prstGeom>
        </p:spPr>
        <p:txBody>
          <a:bodyPr vert="horz" wrap="square" lIns="91440" tIns="45720" rIns="91440" bIns="45720" rtlCol="0" anchor="t">
            <a:noAutofit/>
          </a:bodyPr>
          <a:lstStyle>
            <a:lvl1pPr marL="0" indent="0" algn="l" defTabSz="914400" rtl="0" eaLnBrk="1" latinLnBrk="0" hangingPunct="1">
              <a:lnSpc>
                <a:spcPct val="90000"/>
              </a:lnSpc>
              <a:spcBef>
                <a:spcPts val="1400"/>
              </a:spcBef>
              <a:buClr>
                <a:schemeClr val="accent1"/>
              </a:buClr>
              <a:buFont typeface="Wingdings" panose="05000000000000000000" pitchFamily="2" charset="2"/>
              <a:buNone/>
              <a:defRPr lang="en-US" sz="2100" b="0" kern="1200">
                <a:solidFill>
                  <a:schemeClr val="tx1"/>
                </a:solidFill>
                <a:latin typeface="+mj-lt"/>
                <a:ea typeface="+mn-ea"/>
                <a:cs typeface="+mn-cs"/>
              </a:defRPr>
            </a:lvl1pPr>
            <a:lvl2pPr marL="457200" indent="0" algn="l" defTabSz="914400" rtl="0" eaLnBrk="1" latinLnBrk="0" hangingPunct="1">
              <a:lnSpc>
                <a:spcPct val="90000"/>
              </a:lnSpc>
              <a:spcBef>
                <a:spcPts val="1400"/>
              </a:spcBef>
              <a:buClr>
                <a:schemeClr val="accent1"/>
              </a:buClr>
              <a:buFont typeface="Arial" panose="020B0604020202020204" pitchFamily="34" charset="0"/>
              <a:buNone/>
              <a:defRPr lang="en-US" sz="1800" b="0" kern="1200">
                <a:solidFill>
                  <a:schemeClr val="tx1">
                    <a:tint val="75000"/>
                  </a:schemeClr>
                </a:solidFill>
                <a:latin typeface="+mj-lt"/>
                <a:ea typeface="+mn-ea"/>
                <a:cs typeface="+mn-cs"/>
              </a:defRPr>
            </a:lvl2pPr>
            <a:lvl3pPr marL="914400" indent="0" algn="l" defTabSz="914400" rtl="0" eaLnBrk="1" latinLnBrk="0" hangingPunct="1">
              <a:lnSpc>
                <a:spcPct val="90000"/>
              </a:lnSpc>
              <a:spcBef>
                <a:spcPts val="1400"/>
              </a:spcBef>
              <a:buClr>
                <a:schemeClr val="accent1"/>
              </a:buClr>
              <a:buFont typeface="Arial" panose="020B0604020202020204" pitchFamily="34" charset="0"/>
              <a:buNone/>
              <a:defRPr lang="en-US" sz="1600" b="0" kern="1200">
                <a:solidFill>
                  <a:schemeClr val="tx1">
                    <a:tint val="75000"/>
                  </a:schemeClr>
                </a:solidFill>
                <a:latin typeface="+mj-lt"/>
                <a:ea typeface="+mn-ea"/>
                <a:cs typeface="+mn-cs"/>
              </a:defRPr>
            </a:lvl3pPr>
            <a:lvl4pPr marL="1371600" indent="0" algn="l" defTabSz="914400" rtl="0" eaLnBrk="1" latinLnBrk="0" hangingPunct="1">
              <a:lnSpc>
                <a:spcPct val="90000"/>
              </a:lnSpc>
              <a:spcBef>
                <a:spcPts val="1400"/>
              </a:spcBef>
              <a:buClr>
                <a:schemeClr val="accent1"/>
              </a:buClr>
              <a:buFont typeface="Wingdings" panose="05000000000000000000" pitchFamily="2" charset="2"/>
              <a:buNone/>
              <a:defRPr lang="en-US" sz="1400" b="0" kern="1200">
                <a:solidFill>
                  <a:schemeClr val="tx1">
                    <a:tint val="75000"/>
                  </a:schemeClr>
                </a:solidFill>
                <a:latin typeface="+mj-lt"/>
                <a:ea typeface="+mn-ea"/>
                <a:cs typeface="+mn-cs"/>
              </a:defRPr>
            </a:lvl4pPr>
            <a:lvl5pPr marL="1828800" indent="0" algn="l" defTabSz="914400" rtl="0" eaLnBrk="1" latinLnBrk="0" hangingPunct="1">
              <a:lnSpc>
                <a:spcPct val="90000"/>
              </a:lnSpc>
              <a:spcBef>
                <a:spcPts val="1400"/>
              </a:spcBef>
              <a:buClr>
                <a:schemeClr val="accent1"/>
              </a:buClr>
              <a:buFont typeface="Arial" panose="020B0604020202020204" pitchFamily="34" charset="0"/>
              <a:buNone/>
              <a:defRPr lang="en-US" sz="1400" b="0" kern="1200">
                <a:solidFill>
                  <a:schemeClr val="tx1">
                    <a:tint val="75000"/>
                  </a:schemeClr>
                </a:solidFill>
                <a:latin typeface="+mj-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en-US" i="1" dirty="0"/>
              <a:t>https://software.ucsf.edu/software</a:t>
            </a:r>
          </a:p>
        </p:txBody>
      </p:sp>
    </p:spTree>
    <p:extLst>
      <p:ext uri="{BB962C8B-B14F-4D97-AF65-F5344CB8AC3E}">
        <p14:creationId xmlns:p14="http://schemas.microsoft.com/office/powerpoint/2010/main" val="381428258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b="1" dirty="0" smtClean="0"/>
              <a:t>New Medical Staff Office Website</a:t>
            </a:r>
            <a:endParaRPr lang="en-US" b="1" dirty="0"/>
          </a:p>
        </p:txBody>
      </p:sp>
      <p:sp>
        <p:nvSpPr>
          <p:cNvPr id="4" name="Text Placeholder 3"/>
          <p:cNvSpPr>
            <a:spLocks noGrp="1"/>
          </p:cNvSpPr>
          <p:nvPr>
            <p:ph type="body" idx="10"/>
          </p:nvPr>
        </p:nvSpPr>
        <p:spPr>
          <a:xfrm>
            <a:off x="638226" y="904918"/>
            <a:ext cx="8087171" cy="313932"/>
          </a:xfrm>
        </p:spPr>
        <p:txBody>
          <a:bodyPr/>
          <a:lstStyle/>
          <a:p>
            <a:endParaRPr lang="en-US" dirty="0"/>
          </a:p>
        </p:txBody>
      </p:sp>
      <p:sp>
        <p:nvSpPr>
          <p:cNvPr id="5" name="Date Placeholder 4"/>
          <p:cNvSpPr>
            <a:spLocks noGrp="1"/>
          </p:cNvSpPr>
          <p:nvPr>
            <p:ph type="dt" sz="half" idx="2"/>
          </p:nvPr>
        </p:nvSpPr>
        <p:spPr/>
        <p:txBody>
          <a:bodyPr/>
          <a:lstStyle/>
          <a:p>
            <a:fld id="{9EB3265C-F0D4-410E-8C75-9C1664655489}" type="datetime1">
              <a:rPr lang="en-US" smtClean="0"/>
              <a:t>10/23/2017</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27</a:t>
            </a:fld>
            <a:endParaRPr lang="en-US" dirty="0"/>
          </a:p>
        </p:txBody>
      </p:sp>
      <p:sp>
        <p:nvSpPr>
          <p:cNvPr id="3" name="Content Placeholder 2"/>
          <p:cNvSpPr>
            <a:spLocks noGrp="1"/>
          </p:cNvSpPr>
          <p:nvPr>
            <p:ph idx="1"/>
          </p:nvPr>
        </p:nvSpPr>
        <p:spPr/>
        <p:txBody>
          <a:bodyPr/>
          <a:lstStyle/>
          <a:p>
            <a:endParaRPr lang="en-US" dirty="0"/>
          </a:p>
        </p:txBody>
      </p:sp>
      <p:pic>
        <p:nvPicPr>
          <p:cNvPr id="8" name="Picture 7"/>
          <p:cNvPicPr>
            <a:picLocks noChangeAspect="1"/>
          </p:cNvPicPr>
          <p:nvPr/>
        </p:nvPicPr>
        <p:blipFill>
          <a:blip r:embed="rId2"/>
          <a:stretch>
            <a:fillRect/>
          </a:stretch>
        </p:blipFill>
        <p:spPr>
          <a:xfrm>
            <a:off x="1380971" y="954534"/>
            <a:ext cx="6239029" cy="5388594"/>
          </a:xfrm>
          <a:prstGeom prst="rect">
            <a:avLst/>
          </a:prstGeom>
        </p:spPr>
      </p:pic>
    </p:spTree>
    <p:extLst>
      <p:ext uri="{BB962C8B-B14F-4D97-AF65-F5344CB8AC3E}">
        <p14:creationId xmlns:p14="http://schemas.microsoft.com/office/powerpoint/2010/main" val="167524829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34" y="3867194"/>
            <a:ext cx="8089901" cy="757130"/>
          </a:xfrm>
        </p:spPr>
        <p:txBody>
          <a:bodyPr/>
          <a:lstStyle/>
          <a:p>
            <a:r>
              <a:rPr lang="en-US" dirty="0" smtClean="0"/>
              <a:t>	Open Discussion</a:t>
            </a:r>
            <a:endParaRPr lang="en-US" dirty="0"/>
          </a:p>
        </p:txBody>
      </p:sp>
      <p:sp>
        <p:nvSpPr>
          <p:cNvPr id="7" name="Date Placeholder 4"/>
          <p:cNvSpPr>
            <a:spLocks noGrp="1"/>
          </p:cNvSpPr>
          <p:nvPr>
            <p:ph type="dt" sz="half" idx="2"/>
          </p:nvPr>
        </p:nvSpPr>
        <p:spPr>
          <a:xfrm>
            <a:off x="5267837" y="6325360"/>
            <a:ext cx="701163" cy="16434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B3265C-F0D4-410E-8C75-9C1664655489}" type="datetime1">
              <a:rPr lang="en-US" smtClean="0"/>
              <a:t>10/23/2017</a:t>
            </a:fld>
            <a:endParaRPr lang="en-US" dirty="0"/>
          </a:p>
        </p:txBody>
      </p:sp>
      <p:sp>
        <p:nvSpPr>
          <p:cNvPr id="8" name="Footer Placeholder 5"/>
          <p:cNvSpPr>
            <a:spLocks noGrp="1"/>
          </p:cNvSpPr>
          <p:nvPr>
            <p:ph type="ftr" sz="quarter" idx="3"/>
          </p:nvPr>
        </p:nvSpPr>
        <p:spPr>
          <a:xfrm>
            <a:off x="729161" y="6343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a:t>Medical Staff Affairs | </a:t>
            </a:r>
            <a:r>
              <a:rPr lang="en-US" dirty="0" smtClean="0"/>
              <a:t>2017</a:t>
            </a:r>
            <a:endParaRPr lang="en-US" dirty="0"/>
          </a:p>
        </p:txBody>
      </p:sp>
      <p:sp>
        <p:nvSpPr>
          <p:cNvPr id="9" name="Slide Number Placeholder 6"/>
          <p:cNvSpPr>
            <a:spLocks noGrp="1"/>
          </p:cNvSpPr>
          <p:nvPr>
            <p:ph type="sldNum" sz="quarter" idx="4"/>
          </p:nvPr>
        </p:nvSpPr>
        <p:spPr>
          <a:xfrm>
            <a:off x="358009" y="6326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28</a:t>
            </a:fld>
            <a:endParaRPr lang="en-US" dirty="0"/>
          </a:p>
        </p:txBody>
      </p:sp>
    </p:spTree>
    <p:extLst>
      <p:ext uri="{BB962C8B-B14F-4D97-AF65-F5344CB8AC3E}">
        <p14:creationId xmlns:p14="http://schemas.microsoft.com/office/powerpoint/2010/main" val="223456655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654620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87431B66-2D65-4398-A930-0D30EC9EE69D}" type="datetime1">
              <a:rPr lang="en-US" smtClean="0"/>
              <a:pPr/>
              <a:t>10/23/2017</a:t>
            </a:fld>
            <a:endParaRPr lang="en-US" dirty="0"/>
          </a:p>
        </p:txBody>
      </p:sp>
      <p:sp>
        <p:nvSpPr>
          <p:cNvPr id="5" name="Text Placeholder 4"/>
          <p:cNvSpPr>
            <a:spLocks noGrp="1"/>
          </p:cNvSpPr>
          <p:nvPr>
            <p:ph type="body" sz="quarter" idx="10"/>
          </p:nvPr>
        </p:nvSpPr>
        <p:spPr>
          <a:xfrm>
            <a:off x="1268115" y="2080752"/>
            <a:ext cx="6457951" cy="1703070"/>
          </a:xfrm>
        </p:spPr>
        <p:txBody>
          <a:bodyPr/>
          <a:lstStyle/>
          <a:p>
            <a:endParaRPr lang="en-US" dirty="0"/>
          </a:p>
          <a:p>
            <a:endParaRPr lang="en-US" dirty="0"/>
          </a:p>
          <a:p>
            <a:r>
              <a:rPr lang="en-US" dirty="0"/>
              <a:t>The term </a:t>
            </a:r>
            <a:r>
              <a:rPr lang="en-US" b="1" u="sng" dirty="0"/>
              <a:t>MIDLEVEL PROVIDER</a:t>
            </a:r>
            <a:r>
              <a:rPr lang="en-US" dirty="0"/>
              <a:t> is obsolete and was removed from the Institute of Medicine terminology in 2010, using Advanced Practice Registered Nurses as alternative to address the variability in states laws.  Medicare uses the term non-physician practitioner.  Historically the term was originated by the US Department of Justice’s Drug Enforcement Administration for the sole purpose of monitoring controlled substances.  UCSF uses the term AHP or Advanced Health Practitioner.  </a:t>
            </a:r>
          </a:p>
        </p:txBody>
      </p:sp>
    </p:spTree>
    <p:extLst>
      <p:ext uri="{BB962C8B-B14F-4D97-AF65-F5344CB8AC3E}">
        <p14:creationId xmlns:p14="http://schemas.microsoft.com/office/powerpoint/2010/main" val="72416265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4"/>
          <p:cNvSpPr>
            <a:spLocks noGrp="1"/>
          </p:cNvSpPr>
          <p:nvPr>
            <p:ph type="dt" sz="half" idx="2"/>
          </p:nvPr>
        </p:nvSpPr>
        <p:spPr>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9EB3265C-F0D4-410E-8C75-9C1664655489}" type="datetime1">
              <a:rPr lang="en-US" smtClean="0"/>
              <a:pPr/>
              <a:t>10/23/2017</a:t>
            </a:fld>
            <a:endParaRPr lang="en-US" dirty="0"/>
          </a:p>
        </p:txBody>
      </p:sp>
      <p:sp>
        <p:nvSpPr>
          <p:cNvPr id="13" name="Slide Number Placeholder 6"/>
          <p:cNvSpPr>
            <a:spLocks noGrp="1"/>
          </p:cNvSpPr>
          <p:nvPr>
            <p:ph type="sldNum" sz="quarter" idx="4"/>
          </p:nvPr>
        </p:nvSpPr>
        <p:spPr>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4</a:t>
            </a:fld>
            <a:endParaRPr lang="en-US" dirty="0"/>
          </a:p>
        </p:txBody>
      </p:sp>
      <p:sp>
        <p:nvSpPr>
          <p:cNvPr id="12" name="TextBox 11"/>
          <p:cNvSpPr txBox="1"/>
          <p:nvPr/>
        </p:nvSpPr>
        <p:spPr bwMode="auto">
          <a:xfrm>
            <a:off x="7028229" y="4815050"/>
            <a:ext cx="1519819" cy="110800"/>
          </a:xfrm>
          <a:prstGeom prst="rect">
            <a:avLst/>
          </a:prstGeom>
          <a:noFill/>
          <a:ln w="19050" algn="ctr">
            <a:noFill/>
            <a:miter lim="800000"/>
            <a:headEnd/>
            <a:tailEnd/>
          </a:ln>
        </p:spPr>
        <p:txBody>
          <a:bodyPr wrap="square" lIns="0" tIns="0" rIns="0" bIns="0" rtlCol="0">
            <a:spAutoFit/>
          </a:bodyPr>
          <a:lstStyle/>
          <a:p>
            <a:pPr>
              <a:lnSpc>
                <a:spcPct val="90000"/>
              </a:lnSpc>
            </a:pPr>
            <a:r>
              <a:rPr lang="en-US" sz="800" dirty="0">
                <a:latin typeface="+mj-lt"/>
              </a:rPr>
              <a:t>Source: Citation Here</a:t>
            </a:r>
          </a:p>
        </p:txBody>
      </p:sp>
      <p:pic>
        <p:nvPicPr>
          <p:cNvPr id="4" name="Picture 3"/>
          <p:cNvPicPr>
            <a:picLocks noChangeAspect="1"/>
          </p:cNvPicPr>
          <p:nvPr/>
        </p:nvPicPr>
        <p:blipFill>
          <a:blip r:embed="rId2"/>
          <a:stretch>
            <a:fillRect/>
          </a:stretch>
        </p:blipFill>
        <p:spPr>
          <a:xfrm>
            <a:off x="395135" y="982764"/>
            <a:ext cx="1159552" cy="2061426"/>
          </a:xfrm>
          <a:prstGeom prst="rect">
            <a:avLst/>
          </a:prstGeom>
        </p:spPr>
      </p:pic>
      <p:pic>
        <p:nvPicPr>
          <p:cNvPr id="6" name="Picture 5"/>
          <p:cNvPicPr>
            <a:picLocks noChangeAspect="1"/>
          </p:cNvPicPr>
          <p:nvPr/>
        </p:nvPicPr>
        <p:blipFill>
          <a:blip r:embed="rId3"/>
          <a:stretch>
            <a:fillRect/>
          </a:stretch>
        </p:blipFill>
        <p:spPr>
          <a:xfrm>
            <a:off x="2535989" y="936261"/>
            <a:ext cx="2890520" cy="2167890"/>
          </a:xfrm>
          <a:prstGeom prst="rect">
            <a:avLst/>
          </a:prstGeom>
        </p:spPr>
      </p:pic>
      <p:pic>
        <p:nvPicPr>
          <p:cNvPr id="1026" name="Picture 2" descr="https://mlsvc01-prod.s3.amazonaws.com/92648f42601/d0222381-b4ae-46f4-bc35-14dc36bbaf3b.jpg?ver=148945104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6079" y="2901665"/>
            <a:ext cx="2708773" cy="21253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lsvc01-prod.s3.amazonaws.com/92648f42601/e3e83a81-4fd1-4463-a038-eb3978867f72.jpg?ver=147857320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984" y="3164112"/>
            <a:ext cx="2511897" cy="18839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mlsvc01-prod.s3.amazonaws.com/92648f42601/6a6d5628-fb6b-43d7-9b77-7e4595d5ee46.jpg?ver=14898002270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1337" y="1080529"/>
            <a:ext cx="2238256" cy="14884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mlsvc01-prod.s3.amazonaws.com/92648f42601/1fbafd05-085e-4579-a6c2-f56a9216c492.jpg?ver=14785731830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2739" y="3197474"/>
            <a:ext cx="1913481" cy="185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34006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59" y="244379"/>
            <a:ext cx="8234154" cy="4081117"/>
          </a:xfrm>
        </p:spPr>
        <p:txBody>
          <a:bodyPr/>
          <a:lstStyle/>
          <a:p>
            <a:r>
              <a:rPr lang="en-US" dirty="0"/>
              <a:t>Current state:</a:t>
            </a:r>
            <a:br>
              <a:rPr lang="en-US" dirty="0"/>
            </a:br>
            <a:r>
              <a:rPr lang="en-US" dirty="0"/>
              <a:t>48 	</a:t>
            </a:r>
            <a:r>
              <a:rPr lang="en-US" sz="1800" dirty="0" smtClean="0">
                <a:latin typeface="+mj-lt"/>
              </a:rPr>
              <a:t>Nurse </a:t>
            </a:r>
            <a:r>
              <a:rPr lang="en-US" sz="1800" dirty="0">
                <a:latin typeface="+mj-lt"/>
              </a:rPr>
              <a:t>Anesthetists</a:t>
            </a:r>
            <a:r>
              <a:rPr lang="en-US" dirty="0"/>
              <a:t/>
            </a:r>
            <a:br>
              <a:rPr lang="en-US" dirty="0"/>
            </a:br>
            <a:r>
              <a:rPr lang="en-US" dirty="0"/>
              <a:t>52 	</a:t>
            </a:r>
            <a:r>
              <a:rPr lang="en-US" sz="1800" dirty="0" smtClean="0">
                <a:latin typeface="+mj-lt"/>
              </a:rPr>
              <a:t>Physician </a:t>
            </a:r>
            <a:r>
              <a:rPr lang="en-US" sz="1800" dirty="0">
                <a:latin typeface="+mj-lt"/>
              </a:rPr>
              <a:t>Assistants</a:t>
            </a:r>
            <a:r>
              <a:rPr lang="en-US" dirty="0"/>
              <a:t/>
            </a:r>
            <a:br>
              <a:rPr lang="en-US" dirty="0"/>
            </a:br>
            <a:r>
              <a:rPr lang="en-US" dirty="0"/>
              <a:t>8 		</a:t>
            </a:r>
            <a:r>
              <a:rPr lang="en-US" sz="1800" dirty="0">
                <a:latin typeface="+mj-lt"/>
              </a:rPr>
              <a:t>Certified Nurse Midwives</a:t>
            </a:r>
            <a:r>
              <a:rPr lang="en-US" dirty="0"/>
              <a:t/>
            </a:r>
            <a:br>
              <a:rPr lang="en-US" dirty="0"/>
            </a:br>
            <a:r>
              <a:rPr lang="en-US" dirty="0"/>
              <a:t>360 	</a:t>
            </a:r>
            <a:r>
              <a:rPr lang="en-US" sz="1800" dirty="0">
                <a:latin typeface="+mj-lt"/>
              </a:rPr>
              <a:t>Nurse Practitioners </a:t>
            </a:r>
            <a:r>
              <a:rPr lang="en-US" sz="1600" dirty="0">
                <a:latin typeface="+mj-lt"/>
              </a:rPr>
              <a:t> </a:t>
            </a:r>
            <a:r>
              <a:rPr lang="en-US" sz="1400" dirty="0">
                <a:latin typeface="+mj-lt"/>
              </a:rPr>
              <a:t>(for comparison in 2012 there were about 50</a:t>
            </a:r>
            <a:r>
              <a:rPr lang="en-US" sz="1400" dirty="0"/>
              <a:t>)</a:t>
            </a:r>
            <a:r>
              <a:rPr lang="en-US" dirty="0"/>
              <a:t/>
            </a:r>
            <a:br>
              <a:rPr lang="en-US" dirty="0"/>
            </a:br>
            <a:r>
              <a:rPr lang="en-US" dirty="0"/>
              <a:t>2018 	</a:t>
            </a:r>
            <a:r>
              <a:rPr lang="en-US" sz="1800" dirty="0">
                <a:latin typeface="+mj-lt"/>
              </a:rPr>
              <a:t>Physicians</a:t>
            </a:r>
          </a:p>
        </p:txBody>
      </p:sp>
      <p:sp>
        <p:nvSpPr>
          <p:cNvPr id="3" name="Content Placeholder 2"/>
          <p:cNvSpPr>
            <a:spLocks noGrp="1"/>
          </p:cNvSpPr>
          <p:nvPr>
            <p:ph idx="1"/>
          </p:nvPr>
        </p:nvSpPr>
        <p:spPr/>
        <p:txBody>
          <a:bodyPr/>
          <a:lstStyle/>
          <a:p>
            <a:r>
              <a:rPr lang="en-US" dirty="0"/>
              <a:t>Mitchel Erickson, NP</a:t>
            </a:r>
          </a:p>
          <a:p>
            <a:r>
              <a:rPr lang="en-US" dirty="0"/>
              <a:t>Director of Advanced Practice</a:t>
            </a:r>
          </a:p>
          <a:p>
            <a:endParaRPr lang="en-US" dirty="0"/>
          </a:p>
        </p:txBody>
      </p:sp>
      <p:sp>
        <p:nvSpPr>
          <p:cNvPr id="7" name="Date Placeholder 4"/>
          <p:cNvSpPr>
            <a:spLocks noGrp="1"/>
          </p:cNvSpPr>
          <p:nvPr>
            <p:ph type="dt" sz="half" idx="2"/>
          </p:nvPr>
        </p:nvSpPr>
        <p:spPr>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9EB3265C-F0D4-410E-8C75-9C1664655489}" type="datetime1">
              <a:rPr lang="en-US" smtClean="0"/>
              <a:pPr/>
              <a:t>10/23/2017</a:t>
            </a:fld>
            <a:endParaRPr lang="en-US" dirty="0"/>
          </a:p>
        </p:txBody>
      </p:sp>
      <p:sp>
        <p:nvSpPr>
          <p:cNvPr id="9" name="Slide Number Placeholder 6"/>
          <p:cNvSpPr>
            <a:spLocks noGrp="1"/>
          </p:cNvSpPr>
          <p:nvPr>
            <p:ph type="sldNum" sz="quarter" idx="4"/>
          </p:nvPr>
        </p:nvSpPr>
        <p:spPr>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5</a:t>
            </a:fld>
            <a:endParaRPr lang="en-US" dirty="0"/>
          </a:p>
        </p:txBody>
      </p:sp>
    </p:spTree>
    <p:extLst>
      <p:ext uri="{BB962C8B-B14F-4D97-AF65-F5344CB8AC3E}">
        <p14:creationId xmlns:p14="http://schemas.microsoft.com/office/powerpoint/2010/main" val="408302375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1" y="930583"/>
            <a:ext cx="8290243" cy="3527119"/>
          </a:xfrm>
        </p:spPr>
        <p:txBody>
          <a:bodyPr/>
          <a:lstStyle/>
          <a:p>
            <a:r>
              <a:rPr lang="en-US" sz="2000" b="1" u="sng" dirty="0">
                <a:latin typeface="+mj-lt"/>
              </a:rPr>
              <a:t>National Comparison:</a:t>
            </a:r>
            <a:br>
              <a:rPr lang="en-US" sz="2000" b="1" u="sng" dirty="0">
                <a:latin typeface="+mj-lt"/>
              </a:rPr>
            </a:br>
            <a:r>
              <a:rPr lang="en-US" sz="2000" b="1" u="sng" dirty="0">
                <a:latin typeface="+mj-lt"/>
              </a:rPr>
              <a:t/>
            </a:r>
            <a:br>
              <a:rPr lang="en-US" sz="2000" b="1" u="sng" dirty="0">
                <a:latin typeface="+mj-lt"/>
              </a:rPr>
            </a:br>
            <a:r>
              <a:rPr lang="en-US" sz="2000" dirty="0">
                <a:latin typeface="+mj-lt"/>
              </a:rPr>
              <a:t>Per health care system with average licensed bed capacity of 1847 to our 1116 (.41 per licensed bed vs .29 nationally).</a:t>
            </a:r>
            <a:br>
              <a:rPr lang="en-US" sz="2000" dirty="0">
                <a:latin typeface="+mj-lt"/>
              </a:rPr>
            </a:br>
            <a:r>
              <a:rPr lang="en-US" sz="2000" dirty="0">
                <a:latin typeface="+mj-lt"/>
              </a:rPr>
              <a:t/>
            </a:r>
            <a:br>
              <a:rPr lang="en-US" sz="2000" dirty="0">
                <a:latin typeface="+mj-lt"/>
              </a:rPr>
            </a:br>
            <a:r>
              <a:rPr lang="en-US" sz="2000" dirty="0">
                <a:latin typeface="+mj-lt"/>
              </a:rPr>
              <a:t>- 126 physician assistants</a:t>
            </a:r>
            <a:br>
              <a:rPr lang="en-US" sz="2000" dirty="0">
                <a:latin typeface="+mj-lt"/>
              </a:rPr>
            </a:br>
            <a:r>
              <a:rPr lang="en-US" sz="2000" dirty="0">
                <a:latin typeface="+mj-lt"/>
              </a:rPr>
              <a:t>- 299 nurse practitioners</a:t>
            </a:r>
            <a:br>
              <a:rPr lang="en-US" sz="2000" dirty="0">
                <a:latin typeface="+mj-lt"/>
              </a:rPr>
            </a:br>
            <a:r>
              <a:rPr lang="en-US" sz="2000" dirty="0">
                <a:latin typeface="+mj-lt"/>
              </a:rPr>
              <a:t>- 94 nurse anesthetists</a:t>
            </a:r>
            <a:br>
              <a:rPr lang="en-US" sz="2000" dirty="0">
                <a:latin typeface="+mj-lt"/>
              </a:rPr>
            </a:br>
            <a:r>
              <a:rPr lang="en-US" sz="2000" dirty="0">
                <a:latin typeface="+mj-lt"/>
              </a:rPr>
              <a:t>- 13 nurse midwives </a:t>
            </a:r>
            <a:br>
              <a:rPr lang="en-US" sz="2000" dirty="0">
                <a:latin typeface="+mj-lt"/>
              </a:rPr>
            </a:br>
            <a:r>
              <a:rPr lang="en-US" sz="2000" dirty="0">
                <a:latin typeface="+mj-lt"/>
              </a:rPr>
              <a:t>- 1631 physicians </a:t>
            </a:r>
            <a:r>
              <a:rPr lang="en-US" sz="1600" dirty="0">
                <a:latin typeface="+mj-lt"/>
              </a:rPr>
              <a:t>(employed MDs includes the medical system not medical group)</a:t>
            </a:r>
            <a:r>
              <a:rPr lang="en-US" dirty="0">
                <a:latin typeface="+mj-lt"/>
              </a:rPr>
              <a:t>					</a:t>
            </a:r>
            <a:r>
              <a:rPr lang="en-US" sz="1600" dirty="0">
                <a:latin typeface="+mj-lt"/>
              </a:rPr>
              <a:t>Vizient data set 2016</a:t>
            </a:r>
          </a:p>
        </p:txBody>
      </p:sp>
      <p:sp>
        <p:nvSpPr>
          <p:cNvPr id="3" name="Content Placeholder 2"/>
          <p:cNvSpPr>
            <a:spLocks noGrp="1"/>
          </p:cNvSpPr>
          <p:nvPr>
            <p:ph idx="1"/>
          </p:nvPr>
        </p:nvSpPr>
        <p:spPr/>
        <p:txBody>
          <a:bodyPr/>
          <a:lstStyle/>
          <a:p>
            <a:r>
              <a:rPr lang="en-US" dirty="0"/>
              <a:t>Mitchel Erickson, NP</a:t>
            </a:r>
          </a:p>
          <a:p>
            <a:r>
              <a:rPr lang="en-US" dirty="0"/>
              <a:t>Director of Advanced Practice</a:t>
            </a:r>
          </a:p>
          <a:p>
            <a:endParaRPr lang="en-US" dirty="0"/>
          </a:p>
        </p:txBody>
      </p:sp>
      <p:sp>
        <p:nvSpPr>
          <p:cNvPr id="7" name="Date Placeholder 4"/>
          <p:cNvSpPr>
            <a:spLocks noGrp="1"/>
          </p:cNvSpPr>
          <p:nvPr>
            <p:ph type="dt" sz="half" idx="2"/>
          </p:nvPr>
        </p:nvSpPr>
        <p:spPr>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9EB3265C-F0D4-410E-8C75-9C1664655489}" type="datetime1">
              <a:rPr lang="en-US" smtClean="0"/>
              <a:pPr/>
              <a:t>10/23/2017</a:t>
            </a:fld>
            <a:endParaRPr lang="en-US" dirty="0"/>
          </a:p>
        </p:txBody>
      </p:sp>
      <p:sp>
        <p:nvSpPr>
          <p:cNvPr id="8" name="Footer Placeholder 5"/>
          <p:cNvSpPr>
            <a:spLocks noGrp="1"/>
          </p:cNvSpPr>
          <p:nvPr>
            <p:ph type="ftr" sz="quarter" idx="3"/>
          </p:nvPr>
        </p:nvSpPr>
        <p:spPr>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PowerPoint Template Usage Instructions</a:t>
            </a:r>
          </a:p>
        </p:txBody>
      </p:sp>
      <p:sp>
        <p:nvSpPr>
          <p:cNvPr id="9" name="Slide Number Placeholder 6"/>
          <p:cNvSpPr>
            <a:spLocks noGrp="1"/>
          </p:cNvSpPr>
          <p:nvPr>
            <p:ph type="sldNum" sz="quarter" idx="4"/>
          </p:nvPr>
        </p:nvSpPr>
        <p:spPr>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6</a:t>
            </a:fld>
            <a:endParaRPr lang="en-US" dirty="0"/>
          </a:p>
        </p:txBody>
      </p:sp>
    </p:spTree>
    <p:extLst>
      <p:ext uri="{BB962C8B-B14F-4D97-AF65-F5344CB8AC3E}">
        <p14:creationId xmlns:p14="http://schemas.microsoft.com/office/powerpoint/2010/main" val="421706079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362" y="5042718"/>
            <a:ext cx="5317319" cy="546974"/>
          </a:xfrm>
        </p:spPr>
        <p:txBody>
          <a:bodyPr/>
          <a:lstStyle/>
          <a:p>
            <a:r>
              <a:rPr lang="en-US" dirty="0"/>
              <a:t>Mitchel Erickson, NP</a:t>
            </a:r>
          </a:p>
          <a:p>
            <a:r>
              <a:rPr lang="en-US" dirty="0"/>
              <a:t>Director of Advanced Practice</a:t>
            </a:r>
          </a:p>
        </p:txBody>
      </p:sp>
      <p:sp>
        <p:nvSpPr>
          <p:cNvPr id="7" name="Date Placeholder 4"/>
          <p:cNvSpPr>
            <a:spLocks noGrp="1"/>
          </p:cNvSpPr>
          <p:nvPr>
            <p:ph type="dt" sz="half" idx="2"/>
          </p:nvPr>
        </p:nvSpPr>
        <p:spPr>
          <a:prstGeom prst="rect">
            <a:avLst/>
          </a:prstGeom>
        </p:spPr>
        <p:txBody>
          <a:bodyPr vert="horz" wrap="square" lIns="0" tIns="0" rIns="0" bIns="0" rtlCol="0" anchor="b" anchorCtr="0"/>
          <a:lstStyle>
            <a:lvl1pPr algn="l">
              <a:defRPr sz="700" i="0">
                <a:solidFill>
                  <a:schemeClr val="bg1"/>
                </a:solidFill>
                <a:latin typeface="Arial" pitchFamily="34" charset="0"/>
                <a:cs typeface="Arial" pitchFamily="34" charset="0"/>
              </a:defRPr>
            </a:lvl1pPr>
          </a:lstStyle>
          <a:p>
            <a:fld id="{9EB3265C-F0D4-410E-8C75-9C1664655489}" type="datetime1">
              <a:rPr lang="en-US" smtClean="0"/>
              <a:pPr/>
              <a:t>10/23/2017</a:t>
            </a:fld>
            <a:endParaRPr lang="en-US" dirty="0"/>
          </a:p>
        </p:txBody>
      </p:sp>
      <p:sp>
        <p:nvSpPr>
          <p:cNvPr id="9" name="Slide Number Placeholder 6"/>
          <p:cNvSpPr>
            <a:spLocks noGrp="1"/>
          </p:cNvSpPr>
          <p:nvPr>
            <p:ph type="sldNum" sz="quarter" idx="4"/>
          </p:nvPr>
        </p:nvSpPr>
        <p:spPr>
          <a:prstGeom prst="rect">
            <a:avLst/>
          </a:prstGeom>
        </p:spPr>
        <p:txBody>
          <a:bodyPr vert="horz" wrap="square" lIns="0" tIns="0" rIns="0" bIns="0" rtlCol="0" anchor="b" anchorCtr="0"/>
          <a:lstStyle>
            <a:lvl1pPr algn="l">
              <a:defRPr sz="700" i="0">
                <a:solidFill>
                  <a:srgbClr val="FFFFFF"/>
                </a:solidFill>
                <a:latin typeface="Arial" pitchFamily="34" charset="0"/>
                <a:cs typeface="Arial" pitchFamily="34" charset="0"/>
              </a:defRPr>
            </a:lvl1pPr>
          </a:lstStyle>
          <a:p>
            <a:fld id="{7BCC8D0D-EAEC-449D-9161-023DFF90F2E2}" type="slidenum">
              <a:rPr lang="en-US" smtClean="0"/>
              <a:pPr/>
              <a:t>7</a:t>
            </a:fld>
            <a:endParaRPr lang="en-US" dirty="0"/>
          </a:p>
        </p:txBody>
      </p:sp>
      <p:graphicFrame>
        <p:nvGraphicFramePr>
          <p:cNvPr id="4" name="Table 3"/>
          <p:cNvGraphicFramePr>
            <a:graphicFrameLocks noGrp="1"/>
          </p:cNvGraphicFramePr>
          <p:nvPr>
            <p:extLst/>
          </p:nvPr>
        </p:nvGraphicFramePr>
        <p:xfrm>
          <a:off x="272106" y="1016001"/>
          <a:ext cx="7419015" cy="3743603"/>
        </p:xfrm>
        <a:graphic>
          <a:graphicData uri="http://schemas.openxmlformats.org/drawingml/2006/table">
            <a:tbl>
              <a:tblPr firstRow="1" bandRow="1">
                <a:tableStyleId>{5C22544A-7EE6-4342-B048-85BDC9FD1C3A}</a:tableStyleId>
              </a:tblPr>
              <a:tblGrid>
                <a:gridCol w="1483803">
                  <a:extLst>
                    <a:ext uri="{9D8B030D-6E8A-4147-A177-3AD203B41FA5}">
                      <a16:colId xmlns:a16="http://schemas.microsoft.com/office/drawing/2014/main" val="20000"/>
                    </a:ext>
                  </a:extLst>
                </a:gridCol>
                <a:gridCol w="1483803">
                  <a:extLst>
                    <a:ext uri="{9D8B030D-6E8A-4147-A177-3AD203B41FA5}">
                      <a16:colId xmlns:a16="http://schemas.microsoft.com/office/drawing/2014/main" val="20001"/>
                    </a:ext>
                  </a:extLst>
                </a:gridCol>
                <a:gridCol w="1483803">
                  <a:extLst>
                    <a:ext uri="{9D8B030D-6E8A-4147-A177-3AD203B41FA5}">
                      <a16:colId xmlns:a16="http://schemas.microsoft.com/office/drawing/2014/main" val="20002"/>
                    </a:ext>
                  </a:extLst>
                </a:gridCol>
                <a:gridCol w="1483803">
                  <a:extLst>
                    <a:ext uri="{9D8B030D-6E8A-4147-A177-3AD203B41FA5}">
                      <a16:colId xmlns:a16="http://schemas.microsoft.com/office/drawing/2014/main" val="20003"/>
                    </a:ext>
                  </a:extLst>
                </a:gridCol>
                <a:gridCol w="1483803">
                  <a:extLst>
                    <a:ext uri="{9D8B030D-6E8A-4147-A177-3AD203B41FA5}">
                      <a16:colId xmlns:a16="http://schemas.microsoft.com/office/drawing/2014/main" val="20004"/>
                    </a:ext>
                  </a:extLst>
                </a:gridCol>
              </a:tblGrid>
              <a:tr h="392538">
                <a:tc>
                  <a:txBody>
                    <a:bodyPr/>
                    <a:lstStyle/>
                    <a:p>
                      <a:r>
                        <a:rPr lang="en-US" sz="800" dirty="0"/>
                        <a:t>Adult Transplant</a:t>
                      </a:r>
                      <a:r>
                        <a:rPr lang="en-US" sz="800" baseline="0" dirty="0"/>
                        <a:t> – kidney and liver</a:t>
                      </a:r>
                      <a:endParaRPr lang="en-US" sz="800" dirty="0"/>
                    </a:p>
                  </a:txBody>
                  <a:tcPr/>
                </a:tc>
                <a:tc>
                  <a:txBody>
                    <a:bodyPr/>
                    <a:lstStyle/>
                    <a:p>
                      <a:r>
                        <a:rPr lang="en-US" sz="800" dirty="0"/>
                        <a:t>Pediatric Transplant</a:t>
                      </a:r>
                      <a:r>
                        <a:rPr lang="en-US" sz="800" baseline="0" dirty="0"/>
                        <a:t> – kidney and liver</a:t>
                      </a:r>
                      <a:endParaRPr lang="en-US" sz="800" dirty="0"/>
                    </a:p>
                  </a:txBody>
                  <a:tcPr/>
                </a:tc>
                <a:tc>
                  <a:txBody>
                    <a:bodyPr/>
                    <a:lstStyle/>
                    <a:p>
                      <a:r>
                        <a:rPr lang="en-US" sz="800" dirty="0"/>
                        <a:t>Advanced Lung Disease</a:t>
                      </a:r>
                    </a:p>
                  </a:txBody>
                  <a:tcPr/>
                </a:tc>
                <a:tc>
                  <a:txBody>
                    <a:bodyPr/>
                    <a:lstStyle/>
                    <a:p>
                      <a:r>
                        <a:rPr lang="en-US" sz="800" dirty="0"/>
                        <a:t>Urology</a:t>
                      </a:r>
                    </a:p>
                  </a:txBody>
                  <a:tcPr/>
                </a:tc>
                <a:tc>
                  <a:txBody>
                    <a:bodyPr/>
                    <a:lstStyle/>
                    <a:p>
                      <a:r>
                        <a:rPr lang="en-US" sz="800" dirty="0"/>
                        <a:t>Breast Cancer Center</a:t>
                      </a:r>
                    </a:p>
                  </a:txBody>
                  <a:tcPr/>
                </a:tc>
                <a:extLst>
                  <a:ext uri="{0D108BD9-81ED-4DB2-BD59-A6C34878D82A}">
                    <a16:rowId xmlns:a16="http://schemas.microsoft.com/office/drawing/2014/main" val="10001"/>
                  </a:ext>
                </a:extLst>
              </a:tr>
              <a:tr h="392538">
                <a:tc>
                  <a:txBody>
                    <a:bodyPr/>
                    <a:lstStyle/>
                    <a:p>
                      <a:r>
                        <a:rPr lang="en-US" sz="800" dirty="0"/>
                        <a:t>Orthopedic Surgery – Adult</a:t>
                      </a:r>
                    </a:p>
                  </a:txBody>
                  <a:tcPr/>
                </a:tc>
                <a:tc>
                  <a:txBody>
                    <a:bodyPr/>
                    <a:lstStyle/>
                    <a:p>
                      <a:r>
                        <a:rPr lang="en-US" sz="800" dirty="0"/>
                        <a:t>Orthopedic Surgery – Pediatrics</a:t>
                      </a:r>
                    </a:p>
                  </a:txBody>
                  <a:tcPr/>
                </a:tc>
                <a:tc>
                  <a:txBody>
                    <a:bodyPr/>
                    <a:lstStyle/>
                    <a:p>
                      <a:r>
                        <a:rPr lang="en-US" sz="800" dirty="0"/>
                        <a:t>Pediatric Palliative</a:t>
                      </a:r>
                      <a:r>
                        <a:rPr lang="en-US" sz="800" baseline="0" dirty="0"/>
                        <a:t> Care</a:t>
                      </a:r>
                      <a:endParaRPr lang="en-US" sz="800" dirty="0"/>
                    </a:p>
                  </a:txBody>
                  <a:tcPr/>
                </a:tc>
                <a:tc>
                  <a:txBody>
                    <a:bodyPr/>
                    <a:lstStyle/>
                    <a:p>
                      <a:r>
                        <a:rPr lang="en-US" sz="800" dirty="0"/>
                        <a:t>Pediatric</a:t>
                      </a:r>
                      <a:r>
                        <a:rPr lang="en-US" sz="800" baseline="0" dirty="0"/>
                        <a:t> Bone Marrow Transplant</a:t>
                      </a:r>
                      <a:endParaRPr lang="en-US" sz="800" dirty="0"/>
                    </a:p>
                  </a:txBody>
                  <a:tcPr/>
                </a:tc>
                <a:tc>
                  <a:txBody>
                    <a:bodyPr/>
                    <a:lstStyle/>
                    <a:p>
                      <a:r>
                        <a:rPr lang="en-US" sz="800" dirty="0"/>
                        <a:t>Interventional Radiology</a:t>
                      </a:r>
                    </a:p>
                  </a:txBody>
                  <a:tcPr/>
                </a:tc>
                <a:extLst>
                  <a:ext uri="{0D108BD9-81ED-4DB2-BD59-A6C34878D82A}">
                    <a16:rowId xmlns:a16="http://schemas.microsoft.com/office/drawing/2014/main" val="10002"/>
                  </a:ext>
                </a:extLst>
              </a:tr>
              <a:tr h="258486">
                <a:tc>
                  <a:txBody>
                    <a:bodyPr/>
                    <a:lstStyle/>
                    <a:p>
                      <a:r>
                        <a:rPr lang="en-US" sz="800" dirty="0"/>
                        <a:t>Neurosurgery</a:t>
                      </a:r>
                    </a:p>
                  </a:txBody>
                  <a:tcPr/>
                </a:tc>
                <a:tc>
                  <a:txBody>
                    <a:bodyPr/>
                    <a:lstStyle/>
                    <a:p>
                      <a:r>
                        <a:rPr lang="en-US" sz="800" dirty="0"/>
                        <a:t>Neurology</a:t>
                      </a:r>
                    </a:p>
                  </a:txBody>
                  <a:tcPr/>
                </a:tc>
                <a:tc>
                  <a:txBody>
                    <a:bodyPr/>
                    <a:lstStyle/>
                    <a:p>
                      <a:r>
                        <a:rPr lang="en-US" sz="800" dirty="0"/>
                        <a:t>Radiation Oncology</a:t>
                      </a:r>
                    </a:p>
                  </a:txBody>
                  <a:tcPr/>
                </a:tc>
                <a:tc>
                  <a:txBody>
                    <a:bodyPr/>
                    <a:lstStyle/>
                    <a:p>
                      <a:r>
                        <a:rPr lang="en-US" sz="800" dirty="0"/>
                        <a:t>Pediatric</a:t>
                      </a:r>
                      <a:r>
                        <a:rPr lang="en-US" sz="800" baseline="0" dirty="0"/>
                        <a:t> Gastroenterology</a:t>
                      </a:r>
                      <a:endParaRPr lang="en-US" sz="800" dirty="0"/>
                    </a:p>
                  </a:txBody>
                  <a:tcPr/>
                </a:tc>
                <a:tc>
                  <a:txBody>
                    <a:bodyPr/>
                    <a:lstStyle/>
                    <a:p>
                      <a:r>
                        <a:rPr lang="en-US" sz="800" dirty="0"/>
                        <a:t>Pediatric Oncology</a:t>
                      </a:r>
                    </a:p>
                  </a:txBody>
                  <a:tcPr/>
                </a:tc>
                <a:extLst>
                  <a:ext uri="{0D108BD9-81ED-4DB2-BD59-A6C34878D82A}">
                    <a16:rowId xmlns:a16="http://schemas.microsoft.com/office/drawing/2014/main" val="10003"/>
                  </a:ext>
                </a:extLst>
              </a:tr>
              <a:tr h="258486">
                <a:tc>
                  <a:txBody>
                    <a:bodyPr/>
                    <a:lstStyle/>
                    <a:p>
                      <a:r>
                        <a:rPr lang="en-US" sz="800" dirty="0"/>
                        <a:t>Neonatal ICU</a:t>
                      </a:r>
                    </a:p>
                  </a:txBody>
                  <a:tcPr/>
                </a:tc>
                <a:tc>
                  <a:txBody>
                    <a:bodyPr/>
                    <a:lstStyle/>
                    <a:p>
                      <a:r>
                        <a:rPr lang="en-US" sz="800" dirty="0"/>
                        <a:t>Pediatric</a:t>
                      </a:r>
                      <a:r>
                        <a:rPr lang="en-US" sz="800" baseline="0" dirty="0"/>
                        <a:t> ICU</a:t>
                      </a:r>
                      <a:endParaRPr lang="en-US" sz="800" dirty="0"/>
                    </a:p>
                  </a:txBody>
                  <a:tcPr/>
                </a:tc>
                <a:tc>
                  <a:txBody>
                    <a:bodyPr/>
                    <a:lstStyle/>
                    <a:p>
                      <a:r>
                        <a:rPr lang="en-US" sz="800" dirty="0"/>
                        <a:t>Adult Medical ICU</a:t>
                      </a:r>
                    </a:p>
                  </a:txBody>
                  <a:tcPr/>
                </a:tc>
                <a:tc>
                  <a:txBody>
                    <a:bodyPr/>
                    <a:lstStyle/>
                    <a:p>
                      <a:r>
                        <a:rPr lang="en-US" sz="800" dirty="0"/>
                        <a:t>Adult Gastroenterology</a:t>
                      </a:r>
                    </a:p>
                  </a:txBody>
                  <a:tcPr/>
                </a:tc>
                <a:tc>
                  <a:txBody>
                    <a:bodyPr/>
                    <a:lstStyle/>
                    <a:p>
                      <a:r>
                        <a:rPr lang="en-US" sz="800" dirty="0"/>
                        <a:t>Labor and Delivery</a:t>
                      </a:r>
                    </a:p>
                  </a:txBody>
                  <a:tcPr/>
                </a:tc>
                <a:extLst>
                  <a:ext uri="{0D108BD9-81ED-4DB2-BD59-A6C34878D82A}">
                    <a16:rowId xmlns:a16="http://schemas.microsoft.com/office/drawing/2014/main" val="10004"/>
                  </a:ext>
                </a:extLst>
              </a:tr>
              <a:tr h="258486">
                <a:tc>
                  <a:txBody>
                    <a:bodyPr/>
                    <a:lstStyle/>
                    <a:p>
                      <a:r>
                        <a:rPr lang="en-US" sz="800" dirty="0"/>
                        <a:t>Cardiovascular</a:t>
                      </a:r>
                      <a:r>
                        <a:rPr lang="en-US" sz="800" baseline="0" dirty="0"/>
                        <a:t> Surgery</a:t>
                      </a:r>
                      <a:endParaRPr lang="en-US" sz="800" dirty="0"/>
                    </a:p>
                  </a:txBody>
                  <a:tcPr/>
                </a:tc>
                <a:tc>
                  <a:txBody>
                    <a:bodyPr/>
                    <a:lstStyle/>
                    <a:p>
                      <a:r>
                        <a:rPr lang="en-US" sz="800" dirty="0"/>
                        <a:t>Dermatology</a:t>
                      </a:r>
                    </a:p>
                  </a:txBody>
                  <a:tcPr/>
                </a:tc>
                <a:tc>
                  <a:txBody>
                    <a:bodyPr/>
                    <a:lstStyle/>
                    <a:p>
                      <a:r>
                        <a:rPr lang="en-US" sz="800" dirty="0"/>
                        <a:t>Cardiology</a:t>
                      </a:r>
                    </a:p>
                  </a:txBody>
                  <a:tcPr/>
                </a:tc>
                <a:tc>
                  <a:txBody>
                    <a:bodyPr/>
                    <a:lstStyle/>
                    <a:p>
                      <a:r>
                        <a:rPr lang="en-US" sz="800" dirty="0"/>
                        <a:t>Pediatric</a:t>
                      </a:r>
                      <a:r>
                        <a:rPr lang="en-US" sz="800" baseline="0" dirty="0"/>
                        <a:t> Dialysis</a:t>
                      </a:r>
                      <a:endParaRPr lang="en-US" sz="800" dirty="0"/>
                    </a:p>
                  </a:txBody>
                  <a:tcPr/>
                </a:tc>
                <a:tc>
                  <a:txBody>
                    <a:bodyPr/>
                    <a:lstStyle/>
                    <a:p>
                      <a:r>
                        <a:rPr lang="en-US" sz="800" dirty="0"/>
                        <a:t>Operating Room</a:t>
                      </a:r>
                    </a:p>
                  </a:txBody>
                  <a:tcPr/>
                </a:tc>
                <a:extLst>
                  <a:ext uri="{0D108BD9-81ED-4DB2-BD59-A6C34878D82A}">
                    <a16:rowId xmlns:a16="http://schemas.microsoft.com/office/drawing/2014/main" val="10005"/>
                  </a:ext>
                </a:extLst>
              </a:tr>
              <a:tr h="392538">
                <a:tc>
                  <a:txBody>
                    <a:bodyPr/>
                    <a:lstStyle/>
                    <a:p>
                      <a:r>
                        <a:rPr lang="en-US" sz="800" dirty="0"/>
                        <a:t>Prepare Perioperative Services</a:t>
                      </a:r>
                    </a:p>
                  </a:txBody>
                  <a:tcPr/>
                </a:tc>
                <a:tc>
                  <a:txBody>
                    <a:bodyPr/>
                    <a:lstStyle/>
                    <a:p>
                      <a:r>
                        <a:rPr lang="en-US" sz="800" dirty="0"/>
                        <a:t>Emergency Medicine Behavioral</a:t>
                      </a:r>
                      <a:r>
                        <a:rPr lang="en-US" sz="800" baseline="0" dirty="0"/>
                        <a:t> Health </a:t>
                      </a:r>
                      <a:endParaRPr lang="en-US" sz="800" dirty="0"/>
                    </a:p>
                  </a:txBody>
                  <a:tcPr/>
                </a:tc>
                <a:tc>
                  <a:txBody>
                    <a:bodyPr/>
                    <a:lstStyle/>
                    <a:p>
                      <a:r>
                        <a:rPr lang="en-US" sz="800" dirty="0"/>
                        <a:t>Outpatient</a:t>
                      </a:r>
                      <a:r>
                        <a:rPr lang="en-US" sz="800" baseline="0" dirty="0"/>
                        <a:t> Adolescent and Pediatric Behavioral Health</a:t>
                      </a:r>
                      <a:endParaRPr lang="en-US" sz="800" dirty="0"/>
                    </a:p>
                  </a:txBody>
                  <a:tcPr/>
                </a:tc>
                <a:tc>
                  <a:txBody>
                    <a:bodyPr/>
                    <a:lstStyle/>
                    <a:p>
                      <a:r>
                        <a:rPr lang="en-US" sz="800" dirty="0"/>
                        <a:t>House Calls</a:t>
                      </a:r>
                      <a:r>
                        <a:rPr lang="en-US" sz="800" baseline="0" dirty="0"/>
                        <a:t> Gerontology</a:t>
                      </a:r>
                      <a:endParaRPr lang="en-US" sz="800" dirty="0"/>
                    </a:p>
                  </a:txBody>
                  <a:tcPr/>
                </a:tc>
                <a:tc>
                  <a:txBody>
                    <a:bodyPr/>
                    <a:lstStyle/>
                    <a:p>
                      <a:r>
                        <a:rPr lang="en-US" sz="800" dirty="0"/>
                        <a:t>Emergency Medicine</a:t>
                      </a:r>
                    </a:p>
                  </a:txBody>
                  <a:tcPr/>
                </a:tc>
                <a:extLst>
                  <a:ext uri="{0D108BD9-81ED-4DB2-BD59-A6C34878D82A}">
                    <a16:rowId xmlns:a16="http://schemas.microsoft.com/office/drawing/2014/main" val="10006"/>
                  </a:ext>
                </a:extLst>
              </a:tr>
              <a:tr h="370340">
                <a:tc>
                  <a:txBody>
                    <a:bodyPr/>
                    <a:lstStyle/>
                    <a:p>
                      <a:r>
                        <a:rPr lang="en-US" sz="800" dirty="0"/>
                        <a:t>Thoracic Surgery</a:t>
                      </a:r>
                    </a:p>
                  </a:txBody>
                  <a:tcPr/>
                </a:tc>
                <a:tc>
                  <a:txBody>
                    <a:bodyPr/>
                    <a:lstStyle/>
                    <a:p>
                      <a:r>
                        <a:rPr lang="en-US" sz="800" dirty="0"/>
                        <a:t>Pediatric/Neonatal Transport</a:t>
                      </a:r>
                    </a:p>
                  </a:txBody>
                  <a:tcPr/>
                </a:tc>
                <a:tc>
                  <a:txBody>
                    <a:bodyPr/>
                    <a:lstStyle/>
                    <a:p>
                      <a:r>
                        <a:rPr lang="en-US" sz="800" dirty="0"/>
                        <a:t>Cardiac Stress Lab</a:t>
                      </a:r>
                    </a:p>
                  </a:txBody>
                  <a:tcPr/>
                </a:tc>
                <a:tc>
                  <a:txBody>
                    <a:bodyPr/>
                    <a:lstStyle/>
                    <a:p>
                      <a:r>
                        <a:rPr lang="en-US" sz="800" dirty="0"/>
                        <a:t>Internal General</a:t>
                      </a:r>
                      <a:r>
                        <a:rPr lang="en-US" sz="800" baseline="0" dirty="0"/>
                        <a:t> Medicine</a:t>
                      </a:r>
                      <a:endParaRPr lang="en-US" sz="800" dirty="0"/>
                    </a:p>
                  </a:txBody>
                  <a:tcPr/>
                </a:tc>
                <a:tc>
                  <a:txBody>
                    <a:bodyPr/>
                    <a:lstStyle/>
                    <a:p>
                      <a:r>
                        <a:rPr lang="en-US" sz="800" dirty="0"/>
                        <a:t>Pediatric HIV</a:t>
                      </a:r>
                    </a:p>
                  </a:txBody>
                  <a:tcPr/>
                </a:tc>
                <a:extLst>
                  <a:ext uri="{0D108BD9-81ED-4DB2-BD59-A6C34878D82A}">
                    <a16:rowId xmlns:a16="http://schemas.microsoft.com/office/drawing/2014/main" val="10007"/>
                  </a:ext>
                </a:extLst>
              </a:tr>
              <a:tr h="392538">
                <a:tc>
                  <a:txBody>
                    <a:bodyPr/>
                    <a:lstStyle/>
                    <a:p>
                      <a:r>
                        <a:rPr lang="en-US" sz="800" dirty="0"/>
                        <a:t>Clinical Decision Unit</a:t>
                      </a:r>
                    </a:p>
                  </a:txBody>
                  <a:tcPr/>
                </a:tc>
                <a:tc>
                  <a:txBody>
                    <a:bodyPr/>
                    <a:lstStyle/>
                    <a:p>
                      <a:r>
                        <a:rPr lang="en-US" sz="800" dirty="0"/>
                        <a:t>Otolaryngology</a:t>
                      </a:r>
                    </a:p>
                  </a:txBody>
                  <a:tcPr/>
                </a:tc>
                <a:tc>
                  <a:txBody>
                    <a:bodyPr/>
                    <a:lstStyle/>
                    <a:p>
                      <a:r>
                        <a:rPr lang="en-US" sz="800" dirty="0"/>
                        <a:t>Head and Neck Surgery</a:t>
                      </a:r>
                    </a:p>
                  </a:txBody>
                  <a:tcPr/>
                </a:tc>
                <a:tc>
                  <a:txBody>
                    <a:bodyPr/>
                    <a:lstStyle/>
                    <a:p>
                      <a:r>
                        <a:rPr lang="en-US" sz="800" dirty="0"/>
                        <a:t>Screening and Acute Care Clinic</a:t>
                      </a:r>
                    </a:p>
                  </a:txBody>
                  <a:tcPr/>
                </a:tc>
                <a:tc>
                  <a:txBody>
                    <a:bodyPr/>
                    <a:lstStyle/>
                    <a:p>
                      <a:r>
                        <a:rPr lang="en-US" sz="800" dirty="0"/>
                        <a:t>Pediatric Immunology</a:t>
                      </a:r>
                    </a:p>
                  </a:txBody>
                  <a:tcPr/>
                </a:tc>
                <a:extLst>
                  <a:ext uri="{0D108BD9-81ED-4DB2-BD59-A6C34878D82A}">
                    <a16:rowId xmlns:a16="http://schemas.microsoft.com/office/drawing/2014/main" val="10008"/>
                  </a:ext>
                </a:extLst>
              </a:tr>
              <a:tr h="258486">
                <a:tc>
                  <a:txBody>
                    <a:bodyPr/>
                    <a:lstStyle/>
                    <a:p>
                      <a:r>
                        <a:rPr lang="en-US" sz="800" dirty="0"/>
                        <a:t>Pulmonary Hypertension</a:t>
                      </a:r>
                    </a:p>
                  </a:txBody>
                  <a:tcPr/>
                </a:tc>
                <a:tc>
                  <a:txBody>
                    <a:bodyPr/>
                    <a:lstStyle/>
                    <a:p>
                      <a:r>
                        <a:rPr lang="en-US" sz="800" dirty="0"/>
                        <a:t>Congestive</a:t>
                      </a:r>
                      <a:r>
                        <a:rPr lang="en-US" sz="800" baseline="0" dirty="0"/>
                        <a:t> Heart Failure</a:t>
                      </a:r>
                      <a:endParaRPr lang="en-US" sz="800" dirty="0"/>
                    </a:p>
                  </a:txBody>
                  <a:tcPr/>
                </a:tc>
                <a:tc>
                  <a:txBody>
                    <a:bodyPr/>
                    <a:lstStyle/>
                    <a:p>
                      <a:r>
                        <a:rPr lang="en-US" sz="800" dirty="0"/>
                        <a:t>Pediatric</a:t>
                      </a:r>
                      <a:r>
                        <a:rPr lang="en-US" sz="800" baseline="0" dirty="0"/>
                        <a:t> </a:t>
                      </a:r>
                      <a:r>
                        <a:rPr lang="en-US" sz="800" dirty="0"/>
                        <a:t>Hematology</a:t>
                      </a:r>
                    </a:p>
                  </a:txBody>
                  <a:tcPr/>
                </a:tc>
                <a:tc>
                  <a:txBody>
                    <a:bodyPr/>
                    <a:lstStyle/>
                    <a:p>
                      <a:r>
                        <a:rPr lang="en-US" sz="800" dirty="0"/>
                        <a:t>Anticoagulation Clinic</a:t>
                      </a:r>
                    </a:p>
                  </a:txBody>
                  <a:tcPr/>
                </a:tc>
                <a:tc>
                  <a:txBody>
                    <a:bodyPr/>
                    <a:lstStyle/>
                    <a:p>
                      <a:r>
                        <a:rPr lang="en-US" sz="800" dirty="0"/>
                        <a:t>Adult Gastric Surgery</a:t>
                      </a:r>
                    </a:p>
                  </a:txBody>
                  <a:tcPr/>
                </a:tc>
                <a:extLst>
                  <a:ext uri="{0D108BD9-81ED-4DB2-BD59-A6C34878D82A}">
                    <a16:rowId xmlns:a16="http://schemas.microsoft.com/office/drawing/2014/main" val="10009"/>
                  </a:ext>
                </a:extLst>
              </a:tr>
              <a:tr h="370340">
                <a:tc>
                  <a:txBody>
                    <a:bodyPr/>
                    <a:lstStyle/>
                    <a:p>
                      <a:r>
                        <a:rPr lang="en-US" sz="800" dirty="0"/>
                        <a:t>Outpatient Craniofacial</a:t>
                      </a:r>
                      <a:r>
                        <a:rPr lang="en-US" sz="800" baseline="0" dirty="0"/>
                        <a:t> Surgery</a:t>
                      </a:r>
                      <a:endParaRPr lang="en-US" sz="800" dirty="0"/>
                    </a:p>
                  </a:txBody>
                  <a:tcPr/>
                </a:tc>
                <a:tc>
                  <a:txBody>
                    <a:bodyPr/>
                    <a:lstStyle/>
                    <a:p>
                      <a:r>
                        <a:rPr lang="en-US" sz="800" dirty="0"/>
                        <a:t>Pediatric Rheumatology</a:t>
                      </a:r>
                    </a:p>
                  </a:txBody>
                  <a:tcPr/>
                </a:tc>
                <a:tc>
                  <a:txBody>
                    <a:bodyPr/>
                    <a:lstStyle/>
                    <a:p>
                      <a:r>
                        <a:rPr lang="en-US" sz="800" dirty="0"/>
                        <a:t>Infertility Clinic</a:t>
                      </a:r>
                    </a:p>
                  </a:txBody>
                  <a:tcPr/>
                </a:tc>
                <a:tc>
                  <a:txBody>
                    <a:bodyPr/>
                    <a:lstStyle/>
                    <a:p>
                      <a:r>
                        <a:rPr lang="en-US" sz="800" dirty="0"/>
                        <a:t>Pediatric Nephrology</a:t>
                      </a:r>
                    </a:p>
                  </a:txBody>
                  <a:tcPr/>
                </a:tc>
                <a:tc>
                  <a:txBody>
                    <a:bodyPr/>
                    <a:lstStyle/>
                    <a:p>
                      <a:r>
                        <a:rPr lang="en-US" sz="800" dirty="0"/>
                        <a:t>Interventional Radiology</a:t>
                      </a:r>
                    </a:p>
                  </a:txBody>
                  <a:tcPr/>
                </a:tc>
                <a:extLst>
                  <a:ext uri="{0D108BD9-81ED-4DB2-BD59-A6C34878D82A}">
                    <a16:rowId xmlns:a16="http://schemas.microsoft.com/office/drawing/2014/main" val="10010"/>
                  </a:ext>
                </a:extLst>
              </a:tr>
              <a:tr h="398827">
                <a:tc>
                  <a:txBody>
                    <a:bodyPr/>
                    <a:lstStyle/>
                    <a:p>
                      <a:r>
                        <a:rPr lang="en-US" sz="800" dirty="0"/>
                        <a:t>Pediatric Pulmonology</a:t>
                      </a:r>
                    </a:p>
                  </a:txBody>
                  <a:tcPr/>
                </a:tc>
                <a:tc>
                  <a:txBody>
                    <a:bodyPr/>
                    <a:lstStyle/>
                    <a:p>
                      <a:r>
                        <a:rPr lang="en-US" sz="800" dirty="0"/>
                        <a:t>Pediatric Surgery</a:t>
                      </a:r>
                    </a:p>
                  </a:txBody>
                  <a:tcPr/>
                </a:tc>
                <a:tc>
                  <a:txBody>
                    <a:bodyPr/>
                    <a:lstStyle/>
                    <a:p>
                      <a:r>
                        <a:rPr lang="en-US" sz="800" dirty="0"/>
                        <a:t>Pediatric Diabetes Clinic</a:t>
                      </a:r>
                    </a:p>
                  </a:txBody>
                  <a:tcPr/>
                </a:tc>
                <a:tc>
                  <a:txBody>
                    <a:bodyPr/>
                    <a:lstStyle/>
                    <a:p>
                      <a:r>
                        <a:rPr lang="en-US" sz="800" dirty="0"/>
                        <a:t>Adolescent Gender Clinic</a:t>
                      </a:r>
                    </a:p>
                  </a:txBody>
                  <a:tcPr/>
                </a:tc>
                <a:tc>
                  <a:txBody>
                    <a:bodyPr/>
                    <a:lstStyle/>
                    <a:p>
                      <a:r>
                        <a:rPr lang="en-US" sz="800" dirty="0"/>
                        <a:t>Primary Care/Internal Medicine</a:t>
                      </a:r>
                    </a:p>
                  </a:txBody>
                  <a:tcPr/>
                </a:tc>
                <a:extLst>
                  <a:ext uri="{0D108BD9-81ED-4DB2-BD59-A6C34878D82A}">
                    <a16:rowId xmlns:a16="http://schemas.microsoft.com/office/drawing/2014/main" val="10011"/>
                  </a:ext>
                </a:extLst>
              </a:tr>
            </a:tbl>
          </a:graphicData>
        </a:graphic>
      </p:graphicFrame>
      <p:sp>
        <p:nvSpPr>
          <p:cNvPr id="5" name="TextBox 4"/>
          <p:cNvSpPr txBox="1"/>
          <p:nvPr/>
        </p:nvSpPr>
        <p:spPr bwMode="auto">
          <a:xfrm>
            <a:off x="3576320" y="4805914"/>
            <a:ext cx="3728720" cy="307777"/>
          </a:xfrm>
          <a:prstGeom prst="rect">
            <a:avLst/>
          </a:prstGeom>
          <a:noFill/>
          <a:ln w="19050" algn="ctr">
            <a:noFill/>
            <a:miter lim="800000"/>
            <a:headEnd/>
            <a:tailEnd/>
          </a:ln>
        </p:spPr>
        <p:txBody>
          <a:bodyPr wrap="square" lIns="0" tIns="0" rIns="0" bIns="0" rtlCol="0">
            <a:spAutoFit/>
          </a:bodyPr>
          <a:lstStyle/>
          <a:p>
            <a:r>
              <a:rPr lang="en-US" sz="2000" dirty="0">
                <a:solidFill>
                  <a:schemeClr val="bg2"/>
                </a:solidFill>
              </a:rPr>
              <a:t>168 unique specialties</a:t>
            </a:r>
          </a:p>
        </p:txBody>
      </p:sp>
    </p:spTree>
    <p:extLst>
      <p:ext uri="{BB962C8B-B14F-4D97-AF65-F5344CB8AC3E}">
        <p14:creationId xmlns:p14="http://schemas.microsoft.com/office/powerpoint/2010/main" val="61482243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423" y="5377225"/>
            <a:ext cx="4748874" cy="541425"/>
          </a:xfrm>
        </p:spPr>
        <p:txBody>
          <a:bodyPr/>
          <a:lstStyle/>
          <a:p>
            <a:r>
              <a:rPr lang="en-US" dirty="0"/>
              <a:t>Mitchel Erickson, NP</a:t>
            </a:r>
          </a:p>
          <a:p>
            <a:r>
              <a:rPr lang="en-US" dirty="0"/>
              <a:t>Director of Advanced Practice</a:t>
            </a:r>
          </a:p>
          <a:p>
            <a:endParaRPr lang="en-US" dirty="0"/>
          </a:p>
        </p:txBody>
      </p:sp>
      <p:sp>
        <p:nvSpPr>
          <p:cNvPr id="7" name="Date Placeholder 4"/>
          <p:cNvSpPr>
            <a:spLocks noGrp="1"/>
          </p:cNvSpPr>
          <p:nvPr>
            <p:ph type="dt" sz="half" idx="2"/>
          </p:nvPr>
        </p:nvSpPr>
        <p:spPr>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9EB3265C-F0D4-410E-8C75-9C1664655489}" type="datetime1">
              <a:rPr lang="en-US" smtClean="0"/>
              <a:pPr/>
              <a:t>10/23/2017</a:t>
            </a:fld>
            <a:endParaRPr lang="en-US" dirty="0"/>
          </a:p>
        </p:txBody>
      </p:sp>
      <p:sp>
        <p:nvSpPr>
          <p:cNvPr id="8" name="Footer Placeholder 5"/>
          <p:cNvSpPr>
            <a:spLocks noGrp="1"/>
          </p:cNvSpPr>
          <p:nvPr>
            <p:ph type="ftr" sz="quarter" idx="3"/>
          </p:nvPr>
        </p:nvSpPr>
        <p:spPr>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PowerPoint Template Usage Instructions</a:t>
            </a:r>
          </a:p>
        </p:txBody>
      </p:sp>
      <p:sp>
        <p:nvSpPr>
          <p:cNvPr id="9" name="Slide Number Placeholder 6"/>
          <p:cNvSpPr>
            <a:spLocks noGrp="1"/>
          </p:cNvSpPr>
          <p:nvPr>
            <p:ph type="sldNum" sz="quarter" idx="4"/>
          </p:nvPr>
        </p:nvSpPr>
        <p:spPr>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8</a:t>
            </a:fld>
            <a:endParaRPr lang="en-US" dirty="0"/>
          </a:p>
        </p:txBody>
      </p:sp>
      <p:pic>
        <p:nvPicPr>
          <p:cNvPr id="5" name="Picture 4" descr="A screenshot of a cell phone&#10;&#10;Description generated with very high confidence">
            <a:extLst>
              <a:ext uri="{FF2B5EF4-FFF2-40B4-BE49-F238E27FC236}">
                <a16:creationId xmlns:a16="http://schemas.microsoft.com/office/drawing/2014/main" id="{29FDFA5F-1611-44E3-8EBF-13D1388B5C26}"/>
              </a:ext>
            </a:extLst>
          </p:cNvPr>
          <p:cNvPicPr>
            <a:picLocks noChangeAspect="1"/>
          </p:cNvPicPr>
          <p:nvPr/>
        </p:nvPicPr>
        <p:blipFill>
          <a:blip r:embed="rId2"/>
          <a:stretch>
            <a:fillRect/>
          </a:stretch>
        </p:blipFill>
        <p:spPr>
          <a:xfrm>
            <a:off x="518167" y="824977"/>
            <a:ext cx="7969618" cy="4217408"/>
          </a:xfrm>
          <a:prstGeom prst="rect">
            <a:avLst/>
          </a:prstGeom>
        </p:spPr>
      </p:pic>
    </p:spTree>
    <p:extLst>
      <p:ext uri="{BB962C8B-B14F-4D97-AF65-F5344CB8AC3E}">
        <p14:creationId xmlns:p14="http://schemas.microsoft.com/office/powerpoint/2010/main" val="221155843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1177242"/>
            <a:ext cx="2387599" cy="2917722"/>
          </a:xfrm>
        </p:spPr>
        <p:txBody>
          <a:bodyPr/>
          <a:lstStyle/>
          <a:p>
            <a:r>
              <a:rPr lang="en-US" dirty="0"/>
              <a:t>Work Force Metrics from HR</a:t>
            </a:r>
            <a:br>
              <a:rPr lang="en-US" dirty="0"/>
            </a:br>
            <a:r>
              <a:rPr lang="en-US" dirty="0"/>
              <a:t>* </a:t>
            </a:r>
            <a:r>
              <a:rPr lang="en-US" sz="1200" dirty="0"/>
              <a:t>incomplete secondary to data</a:t>
            </a:r>
            <a:br>
              <a:rPr lang="en-US" sz="1200" dirty="0"/>
            </a:br>
            <a:r>
              <a:rPr lang="en-US" sz="1200" dirty="0"/>
              <a:t>      stream collected from both</a:t>
            </a:r>
            <a:br>
              <a:rPr lang="en-US" sz="1200" dirty="0"/>
            </a:br>
            <a:r>
              <a:rPr lang="en-US" sz="1200" dirty="0"/>
              <a:t>      campus and medical center</a:t>
            </a:r>
            <a:br>
              <a:rPr lang="en-US" sz="1200" dirty="0"/>
            </a:br>
            <a:r>
              <a:rPr lang="en-US" sz="1200" dirty="0"/>
              <a:t>      sources are not synced.</a:t>
            </a:r>
            <a:br>
              <a:rPr lang="en-US" sz="1200" dirty="0"/>
            </a:br>
            <a:r>
              <a:rPr lang="en-US" sz="1200" dirty="0"/>
              <a:t/>
            </a:r>
            <a:br>
              <a:rPr lang="en-US" sz="1200" dirty="0"/>
            </a:br>
            <a:r>
              <a:rPr lang="en-US" sz="1200" dirty="0"/>
              <a:t>FY16/17 up 116 and loss of 30 non-retirees</a:t>
            </a:r>
          </a:p>
        </p:txBody>
      </p:sp>
      <p:sp>
        <p:nvSpPr>
          <p:cNvPr id="8" name="Date Placeholder 4"/>
          <p:cNvSpPr>
            <a:spLocks noGrp="1"/>
          </p:cNvSpPr>
          <p:nvPr>
            <p:ph type="dt" sz="half" idx="2"/>
          </p:nvPr>
        </p:nvSpPr>
        <p:spPr>
          <a:xfrm>
            <a:off x="5901339" y="5518721"/>
            <a:ext cx="579999" cy="129217"/>
          </a:xfrm>
          <a:prstGeom prst="rect">
            <a:avLst/>
          </a:prstGeom>
        </p:spPr>
        <p:txBody>
          <a:bodyPr vert="horz" wrap="square" lIns="0" tIns="0" rIns="0" bIns="0" rtlCol="0" anchor="b" anchorCtr="0"/>
          <a:lstStyle>
            <a:lvl1pPr algn="l">
              <a:defRPr sz="700" i="0">
                <a:solidFill>
                  <a:schemeClr val="bg1"/>
                </a:solidFill>
                <a:latin typeface="Arial" pitchFamily="34" charset="0"/>
                <a:cs typeface="Arial" pitchFamily="34" charset="0"/>
              </a:defRPr>
            </a:lvl1pPr>
          </a:lstStyle>
          <a:p>
            <a:fld id="{9EB3265C-F0D4-410E-8C75-9C1664655489}" type="datetime1">
              <a:rPr lang="en-US" smtClean="0"/>
              <a:pPr/>
              <a:t>10/23/2017</a:t>
            </a:fld>
            <a:endParaRPr lang="en-US" dirty="0"/>
          </a:p>
        </p:txBody>
      </p:sp>
      <p:sp>
        <p:nvSpPr>
          <p:cNvPr id="10" name="Slide Number Placeholder 6"/>
          <p:cNvSpPr>
            <a:spLocks noGrp="1"/>
          </p:cNvSpPr>
          <p:nvPr>
            <p:ph type="sldNum" sz="quarter" idx="4"/>
          </p:nvPr>
        </p:nvSpPr>
        <p:spPr>
          <a:xfrm>
            <a:off x="272106" y="5519579"/>
            <a:ext cx="246061" cy="116425"/>
          </a:xfrm>
          <a:prstGeom prst="rect">
            <a:avLst/>
          </a:prstGeom>
        </p:spPr>
        <p:txBody>
          <a:bodyPr vert="horz" wrap="square" lIns="0" tIns="0" rIns="0" bIns="0" rtlCol="0" anchor="b" anchorCtr="0"/>
          <a:lstStyle>
            <a:lvl1pPr algn="l">
              <a:defRPr sz="700" i="0">
                <a:solidFill>
                  <a:srgbClr val="FFFFFF"/>
                </a:solidFill>
                <a:latin typeface="Arial" pitchFamily="34" charset="0"/>
                <a:cs typeface="Arial" pitchFamily="34" charset="0"/>
              </a:defRPr>
            </a:lvl1pPr>
          </a:lstStyle>
          <a:p>
            <a:fld id="{7BCC8D0D-EAEC-449D-9161-023DFF90F2E2}" type="slidenum">
              <a:rPr lang="en-US" smtClean="0"/>
              <a:pPr/>
              <a:t>9</a:t>
            </a:fld>
            <a:endParaRPr lang="en-US" dirty="0"/>
          </a:p>
        </p:txBody>
      </p:sp>
      <p:pic>
        <p:nvPicPr>
          <p:cNvPr id="5" name="Picture 4"/>
          <p:cNvPicPr>
            <a:picLocks noChangeAspect="1"/>
          </p:cNvPicPr>
          <p:nvPr/>
        </p:nvPicPr>
        <p:blipFill>
          <a:blip r:embed="rId3"/>
          <a:stretch>
            <a:fillRect/>
          </a:stretch>
        </p:blipFill>
        <p:spPr>
          <a:xfrm>
            <a:off x="3728721" y="969011"/>
            <a:ext cx="4818381" cy="3865880"/>
          </a:xfrm>
          <a:prstGeom prst="rect">
            <a:avLst/>
          </a:prstGeom>
        </p:spPr>
      </p:pic>
      <p:sp>
        <p:nvSpPr>
          <p:cNvPr id="6" name="Content Placeholder 2">
            <a:extLst>
              <a:ext uri="{FF2B5EF4-FFF2-40B4-BE49-F238E27FC236}">
                <a16:creationId xmlns:a16="http://schemas.microsoft.com/office/drawing/2014/main" id="{1E1F1F4C-4BA5-41E7-B286-06491ADF8BBC}"/>
              </a:ext>
            </a:extLst>
          </p:cNvPr>
          <p:cNvSpPr txBox="1">
            <a:spLocks/>
          </p:cNvSpPr>
          <p:nvPr/>
        </p:nvSpPr>
        <p:spPr>
          <a:xfrm>
            <a:off x="575482" y="5270501"/>
            <a:ext cx="3082119" cy="546974"/>
          </a:xfrm>
          <a:prstGeom prst="rect">
            <a:avLst/>
          </a:prstGeom>
        </p:spPr>
        <p:txBody>
          <a:bodyPr vert="horz" wrap="square" lIns="91440" tIns="45720" rIns="91440" bIns="45720" rtlCol="0">
            <a:noAutofit/>
          </a:bodyPr>
          <a:lstStyle>
            <a:lvl1pPr marL="0" indent="0" algn="l" defTabSz="914400" rtl="0" eaLnBrk="1" latinLnBrk="0" hangingPunct="1">
              <a:lnSpc>
                <a:spcPct val="90000"/>
              </a:lnSpc>
              <a:spcBef>
                <a:spcPts val="300"/>
              </a:spcBef>
              <a:buClr>
                <a:schemeClr val="bg1"/>
              </a:buClr>
              <a:buFont typeface="Wingdings" panose="05000000000000000000" pitchFamily="2" charset="2"/>
              <a:buNone/>
              <a:defRPr lang="en-US" sz="1200" b="0" kern="1200" baseline="0" dirty="0" smtClean="0">
                <a:solidFill>
                  <a:schemeClr val="bg1"/>
                </a:solidFill>
                <a:latin typeface="+mj-lt"/>
                <a:ea typeface="+mn-ea"/>
                <a:cs typeface="+mn-cs"/>
              </a:defRPr>
            </a:lvl1pPr>
            <a:lvl2pPr marL="230187" indent="0" algn="l" defTabSz="914400" rtl="0" eaLnBrk="1" latinLnBrk="0" hangingPunct="1">
              <a:lnSpc>
                <a:spcPct val="90000"/>
              </a:lnSpc>
              <a:spcBef>
                <a:spcPts val="1000"/>
              </a:spcBef>
              <a:buClr>
                <a:schemeClr val="bg1"/>
              </a:buClr>
              <a:buFont typeface="Arial" panose="020B0604020202020204" pitchFamily="34" charset="0"/>
              <a:buNone/>
              <a:defRPr lang="en-US" sz="1800" b="0" kern="1200" dirty="0" smtClean="0">
                <a:solidFill>
                  <a:schemeClr val="bg1"/>
                </a:solidFill>
                <a:latin typeface="+mj-lt"/>
                <a:ea typeface="+mn-ea"/>
                <a:cs typeface="+mn-cs"/>
              </a:defRPr>
            </a:lvl2pPr>
            <a:lvl3pPr marL="515937" indent="0" algn="l" defTabSz="914400" rtl="0" eaLnBrk="1" latinLnBrk="0" hangingPunct="1">
              <a:lnSpc>
                <a:spcPct val="90000"/>
              </a:lnSpc>
              <a:spcBef>
                <a:spcPts val="1000"/>
              </a:spcBef>
              <a:buClr>
                <a:schemeClr val="bg1"/>
              </a:buClr>
              <a:buFont typeface="Arial" panose="020B0604020202020204" pitchFamily="34" charset="0"/>
              <a:buNone/>
              <a:defRPr lang="en-US" sz="1800" b="0" kern="1200" dirty="0" smtClean="0">
                <a:solidFill>
                  <a:schemeClr val="bg1"/>
                </a:solidFill>
                <a:latin typeface="+mj-lt"/>
                <a:ea typeface="+mn-ea"/>
                <a:cs typeface="+mn-cs"/>
              </a:defRPr>
            </a:lvl3pPr>
            <a:lvl4pPr marL="800100" indent="0" algn="l" defTabSz="914400" rtl="0" eaLnBrk="1" latinLnBrk="0" hangingPunct="1">
              <a:lnSpc>
                <a:spcPct val="90000"/>
              </a:lnSpc>
              <a:spcBef>
                <a:spcPts val="1000"/>
              </a:spcBef>
              <a:buClr>
                <a:schemeClr val="bg1"/>
              </a:buClr>
              <a:buFont typeface="Wingdings" panose="05000000000000000000" pitchFamily="2" charset="2"/>
              <a:buNone/>
              <a:defRPr lang="en-US" sz="1800" b="0" kern="1200" dirty="0" smtClean="0">
                <a:solidFill>
                  <a:schemeClr val="bg1"/>
                </a:solidFill>
                <a:latin typeface="+mj-lt"/>
                <a:ea typeface="+mn-ea"/>
                <a:cs typeface="+mn-cs"/>
              </a:defRPr>
            </a:lvl4pPr>
            <a:lvl5pPr marL="1085850" indent="0" algn="l" defTabSz="914400" rtl="0" eaLnBrk="1" latinLnBrk="0" hangingPunct="1">
              <a:lnSpc>
                <a:spcPct val="90000"/>
              </a:lnSpc>
              <a:spcBef>
                <a:spcPts val="1000"/>
              </a:spcBef>
              <a:buClr>
                <a:schemeClr val="bg1"/>
              </a:buClr>
              <a:buFont typeface="Arial" panose="020B0604020202020204" pitchFamily="34" charset="0"/>
              <a:buNone/>
              <a:defRPr lang="en-US" sz="18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Mitchel Erickson, NP</a:t>
            </a:r>
          </a:p>
          <a:p>
            <a:r>
              <a:rPr lang="en-US" dirty="0"/>
              <a:t>Director of Advanced Practice</a:t>
            </a:r>
          </a:p>
        </p:txBody>
      </p:sp>
    </p:spTree>
    <p:extLst>
      <p:ext uri="{BB962C8B-B14F-4D97-AF65-F5344CB8AC3E}">
        <p14:creationId xmlns:p14="http://schemas.microsoft.com/office/powerpoint/2010/main" val="131307856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ombined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Combined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Combined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48DB2A-A2BB-49B9-B517-04CB45F2482A}">
  <ds:schemaRefs>
    <ds:schemaRef ds:uri="http://schemas.microsoft.com/office/2006/documentManagement/types"/>
    <ds:schemaRef ds:uri="http://purl.org/dc/dcmitype/"/>
    <ds:schemaRef ds:uri="http://schemas.microsoft.com/office/2006/metadata/properties"/>
    <ds:schemaRef ds:uri="http://www.w3.org/XML/1998/namespace"/>
    <ds:schemaRef ds:uri="http://purl.org/dc/terms/"/>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8A51949-CE2D-4D1D-81B7-CD96A13119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UCSF PPT Template</Template>
  <TotalTime>7090</TotalTime>
  <Words>1268</Words>
  <Application>Microsoft Office PowerPoint</Application>
  <PresentationFormat>On-screen Show (4:3)</PresentationFormat>
  <Paragraphs>264</Paragraphs>
  <Slides>29</Slides>
  <Notes>13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29</vt:i4>
      </vt:variant>
    </vt:vector>
  </HeadingPairs>
  <TitlesOfParts>
    <vt:vector size="35" baseType="lpstr">
      <vt:lpstr>Arial</vt:lpstr>
      <vt:lpstr>Garamond</vt:lpstr>
      <vt:lpstr>Wingdings</vt:lpstr>
      <vt:lpstr>Combined PPT Template</vt:lpstr>
      <vt:lpstr>Combined PPT Template-Blue</vt:lpstr>
      <vt:lpstr>Combined PPT Template-Blue Bar</vt:lpstr>
      <vt:lpstr>Medical Staff Affairs </vt:lpstr>
      <vt:lpstr>UCSF HEALTH ADVANCED HEALTH PRACTITIONERS</vt:lpstr>
      <vt:lpstr>PowerPoint Presentation</vt:lpstr>
      <vt:lpstr>PowerPoint Presentation</vt:lpstr>
      <vt:lpstr>Current state: 48  Nurse Anesthetists 52  Physician Assistants 8   Certified Nurse Midwives 360  Nurse Practitioners  (for comparison in 2012 there were about 50) 2018  Physicians</vt:lpstr>
      <vt:lpstr>National Comparison:  Per health care system with average licensed bed capacity of 1847 to our 1116 (.41 per licensed bed vs .29 nationally).  - 126 physician assistants - 299 nurse practitioners - 94 nurse anesthetists - 13 nurse midwives  - 1631 physicians (employed MDs includes the medical system not medical group)     Vizient data set 2016</vt:lpstr>
      <vt:lpstr>PowerPoint Presentation</vt:lpstr>
      <vt:lpstr>PowerPoint Presentation</vt:lpstr>
      <vt:lpstr>Work Force Metrics from HR * incomplete secondary to data       stream collected from both       campus and medical center       sources are not synced.  FY16/17 up 116 and loss of 30 non-retirees</vt:lpstr>
      <vt:lpstr>PowerPoint Presentation</vt:lpstr>
      <vt:lpstr>EXPENSE OF TURNOVER  General rule regarding cost to an organization of professional turnover is 1.3X the annual salary. </vt:lpstr>
      <vt:lpstr>PowerPoint Presentation</vt:lpstr>
      <vt:lpstr>Internal Communications </vt:lpstr>
      <vt:lpstr>Showcase AHP practice in newsletter and create a online presence.</vt:lpstr>
      <vt:lpstr>PowerPoint Presentation</vt:lpstr>
      <vt:lpstr> Open Discussion &amp; Questions</vt:lpstr>
      <vt:lpstr>PowerPoint Presentation</vt:lpstr>
      <vt:lpstr>Medical Staff Office Updates</vt:lpstr>
      <vt:lpstr>2017 Credentialing Processing</vt:lpstr>
      <vt:lpstr>Data Integrity Checks </vt:lpstr>
      <vt:lpstr>PowerPoint Presentation</vt:lpstr>
      <vt:lpstr>Responsibilities and Tips/Tricks</vt:lpstr>
      <vt:lpstr>Responsibilities and Tips/Tricks</vt:lpstr>
      <vt:lpstr>Responsibilities and Tips/Tricks</vt:lpstr>
      <vt:lpstr>Responsibilities and Tips/Tricks</vt:lpstr>
      <vt:lpstr>Preview of what’s ahead…</vt:lpstr>
      <vt:lpstr>New Medical Staff Office Website</vt:lpstr>
      <vt:lpstr> Open Discussion</vt:lpstr>
      <vt:lpstr>PowerPoint Presentation</vt:lpstr>
    </vt:vector>
  </TitlesOfParts>
  <Company>UCSF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Frieberg, James</cp:lastModifiedBy>
  <cp:revision>385</cp:revision>
  <cp:lastPrinted>2017-10-04T21:05:31Z</cp:lastPrinted>
  <dcterms:created xsi:type="dcterms:W3CDTF">2012-05-07T17:59:34Z</dcterms:created>
  <dcterms:modified xsi:type="dcterms:W3CDTF">2017-10-23T14:01:42Z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